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58" r:id="rId3"/>
    <p:sldId id="259" r:id="rId4"/>
    <p:sldId id="277" r:id="rId5"/>
    <p:sldId id="260" r:id="rId6"/>
    <p:sldId id="261" r:id="rId7"/>
    <p:sldId id="272" r:id="rId8"/>
    <p:sldId id="262" r:id="rId9"/>
    <p:sldId id="266" r:id="rId10"/>
    <p:sldId id="394" r:id="rId11"/>
    <p:sldId id="399" r:id="rId12"/>
    <p:sldId id="395" r:id="rId13"/>
    <p:sldId id="396" r:id="rId14"/>
    <p:sldId id="331" r:id="rId15"/>
    <p:sldId id="332" r:id="rId16"/>
    <p:sldId id="334" r:id="rId17"/>
    <p:sldId id="335" r:id="rId18"/>
    <p:sldId id="337" r:id="rId19"/>
    <p:sldId id="338" r:id="rId20"/>
    <p:sldId id="339" r:id="rId21"/>
    <p:sldId id="340" r:id="rId22"/>
    <p:sldId id="341" r:id="rId23"/>
    <p:sldId id="342" r:id="rId24"/>
    <p:sldId id="343" r:id="rId25"/>
    <p:sldId id="350" r:id="rId26"/>
    <p:sldId id="349" r:id="rId27"/>
    <p:sldId id="420" r:id="rId28"/>
    <p:sldId id="421" r:id="rId29"/>
    <p:sldId id="422" r:id="rId30"/>
    <p:sldId id="423" r:id="rId31"/>
    <p:sldId id="424" r:id="rId32"/>
    <p:sldId id="263" r:id="rId33"/>
    <p:sldId id="303" r:id="rId34"/>
    <p:sldId id="264" r:id="rId35"/>
    <p:sldId id="265" r:id="rId36"/>
    <p:sldId id="267" r:id="rId37"/>
    <p:sldId id="268" r:id="rId38"/>
    <p:sldId id="269" r:id="rId39"/>
    <p:sldId id="273" r:id="rId40"/>
    <p:sldId id="274" r:id="rId41"/>
    <p:sldId id="275" r:id="rId42"/>
    <p:sldId id="276" r:id="rId43"/>
    <p:sldId id="270" r:id="rId44"/>
    <p:sldId id="300" r:id="rId45"/>
    <p:sldId id="279" r:id="rId46"/>
    <p:sldId id="294" r:id="rId47"/>
    <p:sldId id="280" r:id="rId48"/>
    <p:sldId id="301" r:id="rId49"/>
    <p:sldId id="302" r:id="rId50"/>
    <p:sldId id="281" r:id="rId51"/>
    <p:sldId id="295" r:id="rId52"/>
    <p:sldId id="296" r:id="rId53"/>
    <p:sldId id="297" r:id="rId54"/>
    <p:sldId id="298" r:id="rId55"/>
    <p:sldId id="299" r:id="rId56"/>
    <p:sldId id="282" r:id="rId57"/>
    <p:sldId id="257" r:id="rId58"/>
    <p:sldId id="333"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886F84-1CB8-465A-925D-32F1FB1AF6AF}" type="datetimeFigureOut">
              <a:rPr lang="en-US" smtClean="0"/>
              <a:t>5/9/2023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43EC0F-A971-496C-A114-2BD8A85BA0EC}" type="slidenum">
              <a:rPr lang="en-US" smtClean="0"/>
              <a:t>‹#›</a:t>
            </a:fld>
            <a:endParaRPr lang="en-US"/>
          </a:p>
        </p:txBody>
      </p:sp>
    </p:spTree>
    <p:extLst>
      <p:ext uri="{BB962C8B-B14F-4D97-AF65-F5344CB8AC3E}">
        <p14:creationId xmlns:p14="http://schemas.microsoft.com/office/powerpoint/2010/main" val="2172538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FEA26D-B4B3-4B54-BBC9-9CFA43B0F723}" type="slidenum">
              <a:rPr lang="en-US" altLang="en-US">
                <a:solidFill>
                  <a:srgbClr val="000000"/>
                </a:solidFill>
                <a:latin typeface="Calibri" panose="020F0502020204030204" pitchFamily="34" charset="0"/>
              </a:rPr>
              <a:pPr eaLnBrk="1" hangingPunct="1"/>
              <a:t>7</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3784622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bwMode="auto">
          <a:xfrm>
            <a:off x="384175" y="685800"/>
            <a:ext cx="6092825" cy="3427413"/>
          </a:xfrm>
          <a:noFill/>
          <a:ln>
            <a:solidFill>
              <a:srgbClr val="000000"/>
            </a:solidFill>
            <a:miter lim="800000"/>
            <a:headEnd/>
            <a:tailEnd/>
          </a:ln>
        </p:spPr>
      </p:sp>
      <p:sp>
        <p:nvSpPr>
          <p:cNvPr id="59395" name="Rectangle 3"/>
          <p:cNvSpPr>
            <a:spLocks noGrp="1" noChangeArrowheads="1"/>
          </p:cNvSpPr>
          <p:nvPr>
            <p:ph type="body" idx="1"/>
          </p:nvPr>
        </p:nvSpPr>
        <p:spPr bwMode="auto">
          <a:xfrm>
            <a:off x="914400" y="4341813"/>
            <a:ext cx="5029200" cy="4116387"/>
          </a:xfrm>
          <a:noFill/>
        </p:spPr>
        <p:txBody>
          <a:bodyPr wrap="square" lIns="89893" tIns="44945" rIns="89893" bIns="44945" numCol="1" anchor="t" anchorCtr="0" compatLnSpc="1">
            <a:prstTxWarp prst="textNoShape">
              <a:avLst/>
            </a:prstTxWarp>
          </a:bodyPr>
          <a:lstStyle/>
          <a:p>
            <a:endParaRPr lang="en-US"/>
          </a:p>
        </p:txBody>
      </p:sp>
    </p:spTree>
    <p:extLst>
      <p:ext uri="{BB962C8B-B14F-4D97-AF65-F5344CB8AC3E}">
        <p14:creationId xmlns:p14="http://schemas.microsoft.com/office/powerpoint/2010/main" val="2897970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bwMode="auto">
          <a:xfrm>
            <a:off x="1146175" y="685800"/>
            <a:ext cx="4568825" cy="3427413"/>
          </a:xfrm>
          <a:noFill/>
          <a:ln>
            <a:solidFill>
              <a:srgbClr val="000000"/>
            </a:solidFill>
            <a:miter lim="800000"/>
            <a:headEnd/>
            <a:tailEnd/>
          </a:ln>
        </p:spPr>
      </p:sp>
      <p:sp>
        <p:nvSpPr>
          <p:cNvPr id="60419" name="Rectangle 3"/>
          <p:cNvSpPr>
            <a:spLocks noGrp="1" noChangeArrowheads="1"/>
          </p:cNvSpPr>
          <p:nvPr>
            <p:ph type="body" idx="1"/>
          </p:nvPr>
        </p:nvSpPr>
        <p:spPr bwMode="auto">
          <a:xfrm>
            <a:off x="914400" y="4341813"/>
            <a:ext cx="5029200" cy="4116387"/>
          </a:xfrm>
          <a:noFill/>
        </p:spPr>
        <p:txBody>
          <a:bodyPr wrap="square" lIns="89893" tIns="44945" rIns="89893" bIns="44945" numCol="1" anchor="t" anchorCtr="0" compatLnSpc="1">
            <a:prstTxWarp prst="textNoShape">
              <a:avLst/>
            </a:prstTxWarp>
          </a:bodyPr>
          <a:lstStyle/>
          <a:p>
            <a:endParaRPr lang="en-US"/>
          </a:p>
        </p:txBody>
      </p:sp>
    </p:spTree>
    <p:extLst>
      <p:ext uri="{BB962C8B-B14F-4D97-AF65-F5344CB8AC3E}">
        <p14:creationId xmlns:p14="http://schemas.microsoft.com/office/powerpoint/2010/main" val="2594998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bwMode="auto">
          <a:xfrm>
            <a:off x="384175" y="685800"/>
            <a:ext cx="6092825" cy="3427413"/>
          </a:xfrm>
          <a:noFill/>
          <a:ln>
            <a:solidFill>
              <a:srgbClr val="000000"/>
            </a:solidFill>
            <a:miter lim="800000"/>
            <a:headEnd/>
            <a:tailEnd/>
          </a:ln>
        </p:spPr>
      </p:sp>
      <p:sp>
        <p:nvSpPr>
          <p:cNvPr id="61443" name="Rectangle 3"/>
          <p:cNvSpPr>
            <a:spLocks noGrp="1" noChangeArrowheads="1"/>
          </p:cNvSpPr>
          <p:nvPr>
            <p:ph type="body" idx="1"/>
          </p:nvPr>
        </p:nvSpPr>
        <p:spPr bwMode="auto">
          <a:xfrm>
            <a:off x="914400" y="4341813"/>
            <a:ext cx="5029200" cy="4116387"/>
          </a:xfrm>
          <a:noFill/>
        </p:spPr>
        <p:txBody>
          <a:bodyPr wrap="square" lIns="89893" tIns="44945" rIns="89893" bIns="44945" numCol="1" anchor="t" anchorCtr="0" compatLnSpc="1">
            <a:prstTxWarp prst="textNoShape">
              <a:avLst/>
            </a:prstTxWarp>
          </a:bodyPr>
          <a:lstStyle/>
          <a:p>
            <a:endParaRPr lang="en-US"/>
          </a:p>
        </p:txBody>
      </p:sp>
    </p:spTree>
    <p:extLst>
      <p:ext uri="{BB962C8B-B14F-4D97-AF65-F5344CB8AC3E}">
        <p14:creationId xmlns:p14="http://schemas.microsoft.com/office/powerpoint/2010/main" val="3960040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Arial"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Arial"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Arial"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Arial"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Arial" pitchFamily="34"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Arial" pitchFamily="34"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Arial" pitchFamily="34"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Arial" pitchFamily="34"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Arial" pitchFamily="34" charset="0"/>
              </a:defRPr>
            </a:lvl9pPr>
          </a:lstStyle>
          <a:p>
            <a:pPr eaLnBrk="1" hangingPunct="1"/>
            <a:fld id="{3FC6B63A-A4AD-4559-A708-E2713CAA3BD6}" type="slidenum">
              <a:rPr lang="en-US" smtClean="0">
                <a:solidFill>
                  <a:srgbClr val="000000"/>
                </a:solidFill>
              </a:rPr>
              <a:pPr eaLnBrk="1" hangingPunct="1"/>
              <a:t>33</a:t>
            </a:fld>
            <a:endParaRPr lang="en-US">
              <a:solidFill>
                <a:srgbClr val="000000"/>
              </a:solidFill>
            </a:endParaRPr>
          </a:p>
        </p:txBody>
      </p:sp>
      <p:sp>
        <p:nvSpPr>
          <p:cNvPr id="91139" name="Text Box 1"/>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480" tIns="48240" rIns="96480" bIns="4824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Arial"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Arial"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Arial"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Arial"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Arial" pitchFamily="34"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Arial" pitchFamily="34"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Arial" pitchFamily="34"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Arial" pitchFamily="34"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Arial" pitchFamily="34" charset="0"/>
              </a:defRPr>
            </a:lvl9pPr>
          </a:lstStyle>
          <a:p>
            <a:pPr algn="r" eaLnBrk="1" hangingPunct="1">
              <a:buClrTx/>
              <a:buFontTx/>
              <a:buNone/>
            </a:pPr>
            <a:fld id="{BF2A0EBB-9B31-48B2-AEFC-B9D1BCC19421}" type="slidenum">
              <a:rPr lang="en-US" sz="1200">
                <a:solidFill>
                  <a:srgbClr val="000000"/>
                </a:solidFill>
              </a:rPr>
              <a:pPr algn="r" eaLnBrk="1" hangingPunct="1">
                <a:buClrTx/>
                <a:buFontTx/>
                <a:buNone/>
              </a:pPr>
              <a:t>33</a:t>
            </a:fld>
            <a:endParaRPr lang="en-US" sz="1200">
              <a:solidFill>
                <a:srgbClr val="000000"/>
              </a:solidFill>
            </a:endParaRPr>
          </a:p>
        </p:txBody>
      </p:sp>
      <p:sp>
        <p:nvSpPr>
          <p:cNvPr id="91140" name="Rectangle 2"/>
          <p:cNvSpPr>
            <a:spLocks noGrp="1" noRot="1" noChangeAspect="1" noChangeArrowheads="1" noTextEdit="1"/>
          </p:cNvSpPr>
          <p:nvPr>
            <p:ph type="sldImg"/>
          </p:nvPr>
        </p:nvSpPr>
        <p:spPr>
          <a:xfrm>
            <a:off x="1257300" y="720725"/>
            <a:ext cx="4800600" cy="3600450"/>
          </a:xfrm>
          <a:solidFill>
            <a:srgbClr val="FFFFFF"/>
          </a:solidFill>
          <a:ln/>
        </p:spPr>
      </p:sp>
      <p:sp>
        <p:nvSpPr>
          <p:cNvPr id="91141" name="Rectangle 3"/>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atin typeface="Arial" pitchFamily="34" charset="0"/>
              <a:ea typeface="SimSun" pitchFamily="2" charset="-122"/>
            </a:endParaRPr>
          </a:p>
        </p:txBody>
      </p:sp>
    </p:spTree>
    <p:extLst>
      <p:ext uri="{BB962C8B-B14F-4D97-AF65-F5344CB8AC3E}">
        <p14:creationId xmlns:p14="http://schemas.microsoft.com/office/powerpoint/2010/main" val="1587212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5DE4F93-36C5-4D53-9F8B-38C50D95B13D}" type="slidenum">
              <a:rPr lang="en-US" altLang="en-US">
                <a:solidFill>
                  <a:srgbClr val="000000"/>
                </a:solidFill>
                <a:latin typeface="Calibri" panose="020F0502020204030204" pitchFamily="34" charset="0"/>
              </a:rPr>
              <a:pPr eaLnBrk="1" hangingPunct="1"/>
              <a:t>38</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669506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bwMode="auto">
          <a:xfrm>
            <a:off x="384175" y="685800"/>
            <a:ext cx="6092825" cy="3427413"/>
          </a:xfrm>
          <a:solidFill>
            <a:srgbClr val="FFFFFF"/>
          </a:solidFill>
          <a:ln>
            <a:solidFill>
              <a:srgbClr val="000000"/>
            </a:solidFill>
            <a:miter lim="800000"/>
            <a:headEnd/>
            <a:tailEnd/>
          </a:ln>
        </p:spPr>
      </p:sp>
      <p:sp>
        <p:nvSpPr>
          <p:cNvPr id="64515" name="Rectangle 3"/>
          <p:cNvSpPr>
            <a:spLocks noGrp="1" noChangeArrowheads="1"/>
          </p:cNvSpPr>
          <p:nvPr>
            <p:ph type="body" idx="1"/>
          </p:nvPr>
        </p:nvSpPr>
        <p:spPr bwMode="auto">
          <a:xfrm>
            <a:off x="914400" y="4341813"/>
            <a:ext cx="5029200" cy="4116387"/>
          </a:xfrm>
          <a:solidFill>
            <a:srgbClr val="FFFFFF"/>
          </a:solidFill>
          <a:ln>
            <a:solidFill>
              <a:srgbClr val="000000"/>
            </a:solidFill>
            <a:miter lim="800000"/>
            <a:headEnd/>
            <a:tailEnd/>
          </a:ln>
        </p:spPr>
        <p:txBody>
          <a:bodyPr wrap="square" lIns="89893" tIns="44945" rIns="89893" bIns="44945" numCol="1" anchor="t" anchorCtr="0" compatLnSpc="1">
            <a:prstTxWarp prst="textNoShape">
              <a:avLst/>
            </a:prstTxWarp>
          </a:bodyPr>
          <a:lstStyle/>
          <a:p>
            <a:endParaRPr lang="en-US"/>
          </a:p>
        </p:txBody>
      </p:sp>
    </p:spTree>
    <p:extLst>
      <p:ext uri="{BB962C8B-B14F-4D97-AF65-F5344CB8AC3E}">
        <p14:creationId xmlns:p14="http://schemas.microsoft.com/office/powerpoint/2010/main" val="2649297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en-US" dirty="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A8029CA-9891-4AFC-97BC-A9030537AA7A}" type="slidenum">
              <a:rPr lang="en-GB" altLang="en-US"/>
              <a:pPr eaLnBrk="1" hangingPunct="1"/>
              <a:t>13</a:t>
            </a:fld>
            <a:endParaRPr lang="en-GB" altLang="en-US"/>
          </a:p>
        </p:txBody>
      </p:sp>
    </p:spTree>
    <p:extLst>
      <p:ext uri="{BB962C8B-B14F-4D97-AF65-F5344CB8AC3E}">
        <p14:creationId xmlns:p14="http://schemas.microsoft.com/office/powerpoint/2010/main" val="2897545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bwMode="auto">
          <a:xfrm>
            <a:off x="384175" y="685800"/>
            <a:ext cx="6092825" cy="3427413"/>
          </a:xfrm>
          <a:solidFill>
            <a:srgbClr val="FFFFFF"/>
          </a:solidFill>
          <a:ln>
            <a:solidFill>
              <a:srgbClr val="000000"/>
            </a:solidFill>
            <a:miter lim="800000"/>
            <a:headEnd/>
            <a:tailEnd/>
          </a:ln>
        </p:spPr>
      </p:sp>
      <p:sp>
        <p:nvSpPr>
          <p:cNvPr id="52227" name="Rectangle 3"/>
          <p:cNvSpPr>
            <a:spLocks noGrp="1" noChangeArrowheads="1"/>
          </p:cNvSpPr>
          <p:nvPr>
            <p:ph type="body" idx="1"/>
          </p:nvPr>
        </p:nvSpPr>
        <p:spPr bwMode="auto">
          <a:xfrm>
            <a:off x="914400" y="4341813"/>
            <a:ext cx="5029200" cy="4116387"/>
          </a:xfrm>
          <a:solidFill>
            <a:srgbClr val="FFFFFF"/>
          </a:solidFill>
          <a:ln>
            <a:solidFill>
              <a:srgbClr val="000000"/>
            </a:solidFill>
            <a:miter lim="800000"/>
            <a:headEnd/>
            <a:tailEnd/>
          </a:ln>
        </p:spPr>
        <p:txBody>
          <a:bodyPr wrap="square" lIns="89893" tIns="44945" rIns="89893" bIns="44945" numCol="1" anchor="t" anchorCtr="0" compatLnSpc="1">
            <a:prstTxWarp prst="textNoShape">
              <a:avLst/>
            </a:prstTxWarp>
          </a:bodyPr>
          <a:lstStyle/>
          <a:p>
            <a:endParaRPr lang="en-US"/>
          </a:p>
        </p:txBody>
      </p:sp>
    </p:spTree>
    <p:extLst>
      <p:ext uri="{BB962C8B-B14F-4D97-AF65-F5344CB8AC3E}">
        <p14:creationId xmlns:p14="http://schemas.microsoft.com/office/powerpoint/2010/main" val="2127928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bwMode="auto">
          <a:xfrm>
            <a:off x="384175" y="685800"/>
            <a:ext cx="6092825" cy="3427413"/>
          </a:xfrm>
          <a:solidFill>
            <a:srgbClr val="FFFFFF"/>
          </a:solidFill>
          <a:ln>
            <a:solidFill>
              <a:srgbClr val="000000"/>
            </a:solidFill>
            <a:miter lim="800000"/>
            <a:headEnd/>
            <a:tailEnd/>
          </a:ln>
        </p:spPr>
      </p:sp>
      <p:sp>
        <p:nvSpPr>
          <p:cNvPr id="53251" name="Rectangle 3"/>
          <p:cNvSpPr>
            <a:spLocks noGrp="1" noChangeArrowheads="1"/>
          </p:cNvSpPr>
          <p:nvPr>
            <p:ph type="body" idx="1"/>
          </p:nvPr>
        </p:nvSpPr>
        <p:spPr bwMode="auto">
          <a:xfrm>
            <a:off x="914400" y="4341813"/>
            <a:ext cx="5029200" cy="4116387"/>
          </a:xfrm>
          <a:solidFill>
            <a:srgbClr val="FFFFFF"/>
          </a:solidFill>
          <a:ln>
            <a:solidFill>
              <a:srgbClr val="000000"/>
            </a:solidFill>
            <a:miter lim="800000"/>
            <a:headEnd/>
            <a:tailEnd/>
          </a:ln>
        </p:spPr>
        <p:txBody>
          <a:bodyPr wrap="square" lIns="89893" tIns="44945" rIns="89893" bIns="44945" numCol="1" anchor="t" anchorCtr="0" compatLnSpc="1">
            <a:prstTxWarp prst="textNoShape">
              <a:avLst/>
            </a:prstTxWarp>
          </a:bodyPr>
          <a:lstStyle/>
          <a:p>
            <a:endParaRPr lang="en-US"/>
          </a:p>
        </p:txBody>
      </p:sp>
    </p:spTree>
    <p:extLst>
      <p:ext uri="{BB962C8B-B14F-4D97-AF65-F5344CB8AC3E}">
        <p14:creationId xmlns:p14="http://schemas.microsoft.com/office/powerpoint/2010/main" val="245175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bwMode="auto">
          <a:xfrm>
            <a:off x="384175" y="685800"/>
            <a:ext cx="6092825" cy="3427413"/>
          </a:xfrm>
          <a:solidFill>
            <a:srgbClr val="FFFFFF"/>
          </a:solidFill>
          <a:ln>
            <a:solidFill>
              <a:srgbClr val="000000"/>
            </a:solidFill>
            <a:miter lim="800000"/>
            <a:headEnd/>
            <a:tailEnd/>
          </a:ln>
        </p:spPr>
      </p:sp>
      <p:sp>
        <p:nvSpPr>
          <p:cNvPr id="54275" name="Rectangle 3"/>
          <p:cNvSpPr>
            <a:spLocks noGrp="1" noChangeArrowheads="1"/>
          </p:cNvSpPr>
          <p:nvPr>
            <p:ph type="body" idx="1"/>
          </p:nvPr>
        </p:nvSpPr>
        <p:spPr bwMode="auto">
          <a:xfrm>
            <a:off x="914400" y="4341813"/>
            <a:ext cx="5029200" cy="4116387"/>
          </a:xfrm>
          <a:solidFill>
            <a:srgbClr val="FFFFFF"/>
          </a:solidFill>
          <a:ln>
            <a:solidFill>
              <a:srgbClr val="000000"/>
            </a:solidFill>
            <a:miter lim="800000"/>
            <a:headEnd/>
            <a:tailEnd/>
          </a:ln>
        </p:spPr>
        <p:txBody>
          <a:bodyPr wrap="square" lIns="89893" tIns="44945" rIns="89893" bIns="44945" numCol="1" anchor="t" anchorCtr="0" compatLnSpc="1">
            <a:prstTxWarp prst="textNoShape">
              <a:avLst/>
            </a:prstTxWarp>
          </a:bodyPr>
          <a:lstStyle/>
          <a:p>
            <a:endParaRPr lang="en-US"/>
          </a:p>
        </p:txBody>
      </p:sp>
    </p:spTree>
    <p:extLst>
      <p:ext uri="{BB962C8B-B14F-4D97-AF65-F5344CB8AC3E}">
        <p14:creationId xmlns:p14="http://schemas.microsoft.com/office/powerpoint/2010/main" val="3787506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bwMode="auto">
          <a:xfrm>
            <a:off x="384175" y="685800"/>
            <a:ext cx="6092825" cy="3427413"/>
          </a:xfrm>
          <a:noFill/>
          <a:ln>
            <a:solidFill>
              <a:srgbClr val="000000"/>
            </a:solidFill>
            <a:miter lim="800000"/>
            <a:headEnd/>
            <a:tailEnd/>
          </a:ln>
        </p:spPr>
      </p:sp>
      <p:sp>
        <p:nvSpPr>
          <p:cNvPr id="55299" name="Rectangle 3"/>
          <p:cNvSpPr>
            <a:spLocks noGrp="1" noChangeArrowheads="1"/>
          </p:cNvSpPr>
          <p:nvPr>
            <p:ph type="body" idx="1"/>
          </p:nvPr>
        </p:nvSpPr>
        <p:spPr bwMode="auto">
          <a:xfrm>
            <a:off x="914400" y="4341813"/>
            <a:ext cx="5029200" cy="4116387"/>
          </a:xfrm>
          <a:noFill/>
        </p:spPr>
        <p:txBody>
          <a:bodyPr wrap="square" lIns="89893" tIns="44945" rIns="89893" bIns="44945" numCol="1" anchor="t" anchorCtr="0" compatLnSpc="1">
            <a:prstTxWarp prst="textNoShape">
              <a:avLst/>
            </a:prstTxWarp>
          </a:bodyPr>
          <a:lstStyle/>
          <a:p>
            <a:endParaRPr lang="en-US"/>
          </a:p>
        </p:txBody>
      </p:sp>
    </p:spTree>
    <p:extLst>
      <p:ext uri="{BB962C8B-B14F-4D97-AF65-F5344CB8AC3E}">
        <p14:creationId xmlns:p14="http://schemas.microsoft.com/office/powerpoint/2010/main" val="94980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bwMode="auto">
          <a:xfrm>
            <a:off x="384175" y="685800"/>
            <a:ext cx="6092825" cy="3427413"/>
          </a:xfrm>
          <a:noFill/>
          <a:ln>
            <a:solidFill>
              <a:srgbClr val="000000"/>
            </a:solidFill>
            <a:miter lim="800000"/>
            <a:headEnd/>
            <a:tailEnd/>
          </a:ln>
        </p:spPr>
      </p:sp>
      <p:sp>
        <p:nvSpPr>
          <p:cNvPr id="56323" name="Rectangle 3"/>
          <p:cNvSpPr>
            <a:spLocks noGrp="1" noChangeArrowheads="1"/>
          </p:cNvSpPr>
          <p:nvPr>
            <p:ph type="body" idx="1"/>
          </p:nvPr>
        </p:nvSpPr>
        <p:spPr bwMode="auto">
          <a:xfrm>
            <a:off x="914400" y="4341813"/>
            <a:ext cx="5029200" cy="4116387"/>
          </a:xfrm>
          <a:noFill/>
        </p:spPr>
        <p:txBody>
          <a:bodyPr wrap="square" lIns="89893" tIns="44945" rIns="89893" bIns="44945" numCol="1" anchor="t" anchorCtr="0" compatLnSpc="1">
            <a:prstTxWarp prst="textNoShape">
              <a:avLst/>
            </a:prstTxWarp>
          </a:bodyPr>
          <a:lstStyle/>
          <a:p>
            <a:endParaRPr lang="en-US"/>
          </a:p>
        </p:txBody>
      </p:sp>
    </p:spTree>
    <p:extLst>
      <p:ext uri="{BB962C8B-B14F-4D97-AF65-F5344CB8AC3E}">
        <p14:creationId xmlns:p14="http://schemas.microsoft.com/office/powerpoint/2010/main" val="2257555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bwMode="auto">
          <a:xfrm>
            <a:off x="384175" y="685800"/>
            <a:ext cx="6092825" cy="3427413"/>
          </a:xfrm>
          <a:noFill/>
          <a:ln>
            <a:solidFill>
              <a:srgbClr val="000000"/>
            </a:solidFill>
            <a:miter lim="800000"/>
            <a:headEnd/>
            <a:tailEnd/>
          </a:ln>
        </p:spPr>
      </p:sp>
      <p:sp>
        <p:nvSpPr>
          <p:cNvPr id="57347" name="Rectangle 3"/>
          <p:cNvSpPr>
            <a:spLocks noGrp="1" noChangeArrowheads="1"/>
          </p:cNvSpPr>
          <p:nvPr>
            <p:ph type="body" idx="1"/>
          </p:nvPr>
        </p:nvSpPr>
        <p:spPr bwMode="auto">
          <a:xfrm>
            <a:off x="914400" y="4341813"/>
            <a:ext cx="5029200" cy="4116387"/>
          </a:xfrm>
          <a:noFill/>
        </p:spPr>
        <p:txBody>
          <a:bodyPr wrap="square" lIns="89893" tIns="44945" rIns="89893" bIns="44945" numCol="1" anchor="t" anchorCtr="0" compatLnSpc="1">
            <a:prstTxWarp prst="textNoShape">
              <a:avLst/>
            </a:prstTxWarp>
          </a:bodyPr>
          <a:lstStyle/>
          <a:p>
            <a:endParaRPr lang="en-US"/>
          </a:p>
        </p:txBody>
      </p:sp>
    </p:spTree>
    <p:extLst>
      <p:ext uri="{BB962C8B-B14F-4D97-AF65-F5344CB8AC3E}">
        <p14:creationId xmlns:p14="http://schemas.microsoft.com/office/powerpoint/2010/main" val="1242546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bwMode="auto">
          <a:xfrm>
            <a:off x="384175" y="685800"/>
            <a:ext cx="6092825" cy="3427413"/>
          </a:xfrm>
          <a:noFill/>
          <a:ln>
            <a:solidFill>
              <a:srgbClr val="000000"/>
            </a:solidFill>
            <a:miter lim="800000"/>
            <a:headEnd/>
            <a:tailEnd/>
          </a:ln>
        </p:spPr>
      </p:sp>
      <p:sp>
        <p:nvSpPr>
          <p:cNvPr id="58371" name="Rectangle 3"/>
          <p:cNvSpPr>
            <a:spLocks noGrp="1" noChangeArrowheads="1"/>
          </p:cNvSpPr>
          <p:nvPr>
            <p:ph type="body" idx="1"/>
          </p:nvPr>
        </p:nvSpPr>
        <p:spPr bwMode="auto">
          <a:xfrm>
            <a:off x="914400" y="4341813"/>
            <a:ext cx="5029200" cy="4116387"/>
          </a:xfrm>
          <a:noFill/>
        </p:spPr>
        <p:txBody>
          <a:bodyPr wrap="square" lIns="89893" tIns="44945" rIns="89893" bIns="44945" numCol="1" anchor="t" anchorCtr="0" compatLnSpc="1">
            <a:prstTxWarp prst="textNoShape">
              <a:avLst/>
            </a:prstTxWarp>
          </a:bodyPr>
          <a:lstStyle/>
          <a:p>
            <a:endParaRPr lang="en-US"/>
          </a:p>
        </p:txBody>
      </p:sp>
    </p:spTree>
    <p:extLst>
      <p:ext uri="{BB962C8B-B14F-4D97-AF65-F5344CB8AC3E}">
        <p14:creationId xmlns:p14="http://schemas.microsoft.com/office/powerpoint/2010/main" val="821212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E05065A-9FED-4619-87C1-D4978B8B8181}"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B4BE6F-19E8-498D-A03C-9749DF54C690}" type="slidenum">
              <a:rPr lang="en-US" smtClean="0"/>
              <a:t>‹#›</a:t>
            </a:fld>
            <a:endParaRPr lang="en-US"/>
          </a:p>
        </p:txBody>
      </p:sp>
    </p:spTree>
    <p:extLst>
      <p:ext uri="{BB962C8B-B14F-4D97-AF65-F5344CB8AC3E}">
        <p14:creationId xmlns:p14="http://schemas.microsoft.com/office/powerpoint/2010/main" val="141415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05065A-9FED-4619-87C1-D4978B8B8181}"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B4BE6F-19E8-498D-A03C-9749DF54C690}" type="slidenum">
              <a:rPr lang="en-US" smtClean="0"/>
              <a:t>‹#›</a:t>
            </a:fld>
            <a:endParaRPr lang="en-US"/>
          </a:p>
        </p:txBody>
      </p:sp>
    </p:spTree>
    <p:extLst>
      <p:ext uri="{BB962C8B-B14F-4D97-AF65-F5344CB8AC3E}">
        <p14:creationId xmlns:p14="http://schemas.microsoft.com/office/powerpoint/2010/main" val="3717654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05065A-9FED-4619-87C1-D4978B8B8181}"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B4BE6F-19E8-498D-A03C-9749DF54C690}" type="slidenum">
              <a:rPr lang="en-US" smtClean="0"/>
              <a:t>‹#›</a:t>
            </a:fld>
            <a:endParaRPr lang="en-US"/>
          </a:p>
        </p:txBody>
      </p:sp>
    </p:spTree>
    <p:extLst>
      <p:ext uri="{BB962C8B-B14F-4D97-AF65-F5344CB8AC3E}">
        <p14:creationId xmlns:p14="http://schemas.microsoft.com/office/powerpoint/2010/main" val="20890510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標題及物件">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99616"/>
            <a:ext cx="10972800" cy="462654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766CA2E2-0D20-4391-8F3E-CAAFE6E7FA52}" type="datetimeFigureOut">
              <a:rPr lang="zh-TW" altLang="en-US" smtClean="0"/>
              <a:t>2023/5/9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2" name="Group 13"/>
          <p:cNvGrpSpPr/>
          <p:nvPr/>
        </p:nvGrpSpPr>
        <p:grpSpPr>
          <a:xfrm>
            <a:off x="0" y="1371600"/>
            <a:ext cx="12192000" cy="73152"/>
            <a:chOff x="0" y="3268345"/>
            <a:chExt cx="9144000" cy="146304"/>
          </a:xfrm>
        </p:grpSpPr>
        <p:sp>
          <p:nvSpPr>
            <p:cNvPr id="15" name="Rectangle 14"/>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9" name="Title 18"/>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109907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152400"/>
            <a:ext cx="11040533" cy="5334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548217" y="1143000"/>
            <a:ext cx="5444067" cy="5181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5484" y="1143000"/>
            <a:ext cx="5444067" cy="5181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167005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05065A-9FED-4619-87C1-D4978B8B8181}"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B4BE6F-19E8-498D-A03C-9749DF54C690}" type="slidenum">
              <a:rPr lang="en-US" smtClean="0"/>
              <a:t>‹#›</a:t>
            </a:fld>
            <a:endParaRPr lang="en-US"/>
          </a:p>
        </p:txBody>
      </p:sp>
    </p:spTree>
    <p:extLst>
      <p:ext uri="{BB962C8B-B14F-4D97-AF65-F5344CB8AC3E}">
        <p14:creationId xmlns:p14="http://schemas.microsoft.com/office/powerpoint/2010/main" val="707801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05065A-9FED-4619-87C1-D4978B8B8181}"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B4BE6F-19E8-498D-A03C-9749DF54C690}" type="slidenum">
              <a:rPr lang="en-US" smtClean="0"/>
              <a:t>‹#›</a:t>
            </a:fld>
            <a:endParaRPr lang="en-US"/>
          </a:p>
        </p:txBody>
      </p:sp>
    </p:spTree>
    <p:extLst>
      <p:ext uri="{BB962C8B-B14F-4D97-AF65-F5344CB8AC3E}">
        <p14:creationId xmlns:p14="http://schemas.microsoft.com/office/powerpoint/2010/main" val="2969399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E05065A-9FED-4619-87C1-D4978B8B8181}"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B4BE6F-19E8-498D-A03C-9749DF54C690}" type="slidenum">
              <a:rPr lang="en-US" smtClean="0"/>
              <a:t>‹#›</a:t>
            </a:fld>
            <a:endParaRPr lang="en-US"/>
          </a:p>
        </p:txBody>
      </p:sp>
    </p:spTree>
    <p:extLst>
      <p:ext uri="{BB962C8B-B14F-4D97-AF65-F5344CB8AC3E}">
        <p14:creationId xmlns:p14="http://schemas.microsoft.com/office/powerpoint/2010/main" val="1870311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E05065A-9FED-4619-87C1-D4978B8B8181}" type="datetimeFigureOut">
              <a:rPr lang="en-US" smtClean="0"/>
              <a:t>5/9/2023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B4BE6F-19E8-498D-A03C-9749DF54C690}" type="slidenum">
              <a:rPr lang="en-US" smtClean="0"/>
              <a:t>‹#›</a:t>
            </a:fld>
            <a:endParaRPr lang="en-US"/>
          </a:p>
        </p:txBody>
      </p:sp>
    </p:spTree>
    <p:extLst>
      <p:ext uri="{BB962C8B-B14F-4D97-AF65-F5344CB8AC3E}">
        <p14:creationId xmlns:p14="http://schemas.microsoft.com/office/powerpoint/2010/main" val="2798457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E05065A-9FED-4619-87C1-D4978B8B8181}" type="datetimeFigureOut">
              <a:rPr lang="en-US" smtClean="0"/>
              <a:t>5/9/2023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B4BE6F-19E8-498D-A03C-9749DF54C690}" type="slidenum">
              <a:rPr lang="en-US" smtClean="0"/>
              <a:t>‹#›</a:t>
            </a:fld>
            <a:endParaRPr lang="en-US"/>
          </a:p>
        </p:txBody>
      </p:sp>
    </p:spTree>
    <p:extLst>
      <p:ext uri="{BB962C8B-B14F-4D97-AF65-F5344CB8AC3E}">
        <p14:creationId xmlns:p14="http://schemas.microsoft.com/office/powerpoint/2010/main" val="3647871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05065A-9FED-4619-87C1-D4978B8B8181}" type="datetimeFigureOut">
              <a:rPr lang="en-US" smtClean="0"/>
              <a:t>5/9/2023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B4BE6F-19E8-498D-A03C-9749DF54C690}" type="slidenum">
              <a:rPr lang="en-US" smtClean="0"/>
              <a:t>‹#›</a:t>
            </a:fld>
            <a:endParaRPr lang="en-US"/>
          </a:p>
        </p:txBody>
      </p:sp>
    </p:spTree>
    <p:extLst>
      <p:ext uri="{BB962C8B-B14F-4D97-AF65-F5344CB8AC3E}">
        <p14:creationId xmlns:p14="http://schemas.microsoft.com/office/powerpoint/2010/main" val="3588173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05065A-9FED-4619-87C1-D4978B8B8181}"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B4BE6F-19E8-498D-A03C-9749DF54C690}" type="slidenum">
              <a:rPr lang="en-US" smtClean="0"/>
              <a:t>‹#›</a:t>
            </a:fld>
            <a:endParaRPr lang="en-US"/>
          </a:p>
        </p:txBody>
      </p:sp>
    </p:spTree>
    <p:extLst>
      <p:ext uri="{BB962C8B-B14F-4D97-AF65-F5344CB8AC3E}">
        <p14:creationId xmlns:p14="http://schemas.microsoft.com/office/powerpoint/2010/main" val="3640350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05065A-9FED-4619-87C1-D4978B8B8181}"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B4BE6F-19E8-498D-A03C-9749DF54C690}" type="slidenum">
              <a:rPr lang="en-US" smtClean="0"/>
              <a:t>‹#›</a:t>
            </a:fld>
            <a:endParaRPr lang="en-US"/>
          </a:p>
        </p:txBody>
      </p:sp>
    </p:spTree>
    <p:extLst>
      <p:ext uri="{BB962C8B-B14F-4D97-AF65-F5344CB8AC3E}">
        <p14:creationId xmlns:p14="http://schemas.microsoft.com/office/powerpoint/2010/main" val="1662885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5065A-9FED-4619-87C1-D4978B8B8181}" type="datetimeFigureOut">
              <a:rPr lang="en-US" smtClean="0"/>
              <a:t>5/9/2023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4BE6F-19E8-498D-A03C-9749DF54C690}" type="slidenum">
              <a:rPr lang="en-US" smtClean="0"/>
              <a:t>‹#›</a:t>
            </a:fld>
            <a:endParaRPr lang="en-US"/>
          </a:p>
        </p:txBody>
      </p:sp>
    </p:spTree>
    <p:extLst>
      <p:ext uri="{BB962C8B-B14F-4D97-AF65-F5344CB8AC3E}">
        <p14:creationId xmlns:p14="http://schemas.microsoft.com/office/powerpoint/2010/main" val="3471367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George_E._P._Box"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wmf"/><Relationship Id="rId5" Type="http://schemas.openxmlformats.org/officeDocument/2006/relationships/oleObject" Target="../embeddings/oleObject6.bin"/><Relationship Id="rId4" Type="http://schemas.openxmlformats.org/officeDocument/2006/relationships/image" Target="../media/image9.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wmf"/></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wmf"/></Relationships>
</file>

<file path=ppt/slides/_rels/slide2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wmf"/><Relationship Id="rId7" Type="http://schemas.openxmlformats.org/officeDocument/2006/relationships/image" Target="../media/image17.wmf"/><Relationship Id="rId2" Type="http://schemas.openxmlformats.org/officeDocument/2006/relationships/oleObject" Target="../embeddings/oleObject9.bin"/><Relationship Id="rId1" Type="http://schemas.openxmlformats.org/officeDocument/2006/relationships/slideLayout" Target="../slideLayouts/slideLayout6.xml"/><Relationship Id="rId6" Type="http://schemas.openxmlformats.org/officeDocument/2006/relationships/oleObject" Target="../embeddings/oleObject11.bin"/><Relationship Id="rId5" Type="http://schemas.openxmlformats.org/officeDocument/2006/relationships/image" Target="../media/image16.wmf"/><Relationship Id="rId4" Type="http://schemas.openxmlformats.org/officeDocument/2006/relationships/oleObject" Target="../embeddings/oleObject10.bin"/></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oleObject" Target="../embeddings/oleObject13.bin"/><Relationship Id="rId1" Type="http://schemas.openxmlformats.org/officeDocument/2006/relationships/slideLayout" Target="../slideLayouts/slideLayout2.xml"/><Relationship Id="rId5" Type="http://schemas.openxmlformats.org/officeDocument/2006/relationships/image" Target="../media/image40.wmf"/><Relationship Id="rId4" Type="http://schemas.openxmlformats.org/officeDocument/2006/relationships/oleObject" Target="../embeddings/oleObject14.bin"/></Relationships>
</file>

<file path=ppt/slides/_rels/slide54.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oleObject" Target="../embeddings/oleObject15.bin"/><Relationship Id="rId1" Type="http://schemas.openxmlformats.org/officeDocument/2006/relationships/slideLayout" Target="../slideLayouts/slideLayout2.xml"/><Relationship Id="rId5" Type="http://schemas.openxmlformats.org/officeDocument/2006/relationships/image" Target="../media/image42.wmf"/><Relationship Id="rId4" Type="http://schemas.openxmlformats.org/officeDocument/2006/relationships/oleObject" Target="../embeddings/oleObject16.bin"/></Relationships>
</file>

<file path=ppt/slides/_rels/slide55.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oleObject" Target="../embeddings/oleObject17.bin"/><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pdfs.semanticscholar.org/1c54/68ca9da39aaf7ba8850c0eafd8c86acf5c09.pdf" TargetMode="External"/><Relationship Id="rId2" Type="http://schemas.openxmlformats.org/officeDocument/2006/relationships/hyperlink" Target="https://www.toptal.com/machine-learning/machine-learning-theory-an-introductory-primer"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robotics.stanford.edu/~ronnyk/glossary.html"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hyperlink" Target="https://www.educative.io/" TargetMode="External"/><Relationship Id="rId4" Type="http://schemas.openxmlformats.org/officeDocument/2006/relationships/hyperlink" Target="http://www.cs.tufts.edu/comp/135/Handouts/introduction-lecture-12-handout.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Machine Learning</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18936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GB" dirty="0"/>
              <a:t>Reinforcement Learning</a:t>
            </a:r>
          </a:p>
        </p:txBody>
      </p:sp>
      <p:sp>
        <p:nvSpPr>
          <p:cNvPr id="3" name="Rectangle 2"/>
          <p:cNvSpPr/>
          <p:nvPr/>
        </p:nvSpPr>
        <p:spPr>
          <a:xfrm>
            <a:off x="2347074" y="1988821"/>
            <a:ext cx="8069466" cy="4247317"/>
          </a:xfrm>
          <a:prstGeom prst="rect">
            <a:avLst/>
          </a:prstGeom>
        </p:spPr>
        <p:txBody>
          <a:bodyPr wrap="square">
            <a:spAutoFit/>
          </a:bodyPr>
          <a:lstStyle/>
          <a:p>
            <a:pPr marL="285750" indent="-285750">
              <a:buFont typeface="Arial" panose="020B0604020202020204" pitchFamily="34" charset="0"/>
              <a:buChar char="•"/>
            </a:pPr>
            <a:r>
              <a:rPr lang="en-US" dirty="0"/>
              <a:t>Reinforcement learning comes into play when examples of desired behavior are not available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But where it is possible to score examples of behavior according to some performance criterion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Consider a simple scenario. Mobile phone users sometimes resort to the following procedure to obtain good reception in a new locale where coverage is poor</a:t>
            </a:r>
          </a:p>
          <a:p>
            <a:pPr marL="742950" lvl="1" indent="-285750">
              <a:buFont typeface="Arial" panose="020B0604020202020204" pitchFamily="34" charset="0"/>
              <a:buChar char="•"/>
            </a:pPr>
            <a:r>
              <a:rPr lang="en-US" dirty="0"/>
              <a:t>We move around with the phone while monitoring its signal strength indicator or by repeating “Do you hear me now?” and carefully listening to the reply</a:t>
            </a:r>
          </a:p>
          <a:p>
            <a:pPr marL="742950" lvl="1" indent="-285750">
              <a:buFont typeface="Arial" panose="020B0604020202020204" pitchFamily="34" charset="0"/>
              <a:buChar char="•"/>
            </a:pPr>
            <a:r>
              <a:rPr lang="en-US" dirty="0"/>
              <a:t>We keep doing this until we either find a place with an adequate signal or until we find the best place we can under the circumstances, at which point we either try to complete the call or give up</a:t>
            </a:r>
          </a:p>
        </p:txBody>
      </p:sp>
    </p:spTree>
    <p:extLst>
      <p:ext uri="{BB962C8B-B14F-4D97-AF65-F5344CB8AC3E}">
        <p14:creationId xmlns:p14="http://schemas.microsoft.com/office/powerpoint/2010/main" val="123073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E0590-D273-4FF4-A8EE-43037D0F90F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E02473E-2438-42ED-9CB2-26E94345C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6BE91BA-E8C6-4DE1-AF93-CB8A30EE1F65}"/>
              </a:ext>
            </a:extLst>
          </p:cNvPr>
          <p:cNvPicPr>
            <a:picLocks noChangeAspect="1"/>
          </p:cNvPicPr>
          <p:nvPr/>
        </p:nvPicPr>
        <p:blipFill>
          <a:blip r:embed="rId2"/>
          <a:stretch>
            <a:fillRect/>
          </a:stretch>
        </p:blipFill>
        <p:spPr>
          <a:xfrm>
            <a:off x="3171825" y="1023937"/>
            <a:ext cx="5848350" cy="4810125"/>
          </a:xfrm>
          <a:prstGeom prst="rect">
            <a:avLst/>
          </a:prstGeom>
        </p:spPr>
      </p:pic>
    </p:spTree>
    <p:extLst>
      <p:ext uri="{BB962C8B-B14F-4D97-AF65-F5344CB8AC3E}">
        <p14:creationId xmlns:p14="http://schemas.microsoft.com/office/powerpoint/2010/main" val="2797237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GB" dirty="0"/>
              <a:t>Reinforcement Learning</a:t>
            </a:r>
          </a:p>
        </p:txBody>
      </p:sp>
      <p:sp>
        <p:nvSpPr>
          <p:cNvPr id="3" name="Rectangle 2"/>
          <p:cNvSpPr/>
          <p:nvPr/>
        </p:nvSpPr>
        <p:spPr>
          <a:xfrm>
            <a:off x="2347074" y="1988821"/>
            <a:ext cx="8069466" cy="2585323"/>
          </a:xfrm>
          <a:prstGeom prst="rect">
            <a:avLst/>
          </a:prstGeom>
        </p:spPr>
        <p:txBody>
          <a:bodyPr wrap="square">
            <a:spAutoFit/>
          </a:bodyPr>
          <a:lstStyle/>
          <a:p>
            <a:pPr marL="742950" lvl="1" indent="-285750">
              <a:buFont typeface="Arial" panose="020B0604020202020204" pitchFamily="34" charset="0"/>
              <a:buChar char="•"/>
            </a:pPr>
            <a:r>
              <a:rPr lang="en-US" dirty="0"/>
              <a:t>Here, the information we receive is not directly telling us where we should go to obtain good reception</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Nor is each reading telling us in which direction we should move next Each reading simply allows us to evaluate the goodness of our current situation</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We have to move around—explore—in order to decide where we should go. We are not given examples of correct behavior</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6824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reinforcement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295401"/>
            <a:ext cx="600075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427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8"/>
          <p:cNvSpPr>
            <a:spLocks noGrp="1" noChangeArrowheads="1"/>
          </p:cNvSpPr>
          <p:nvPr>
            <p:ph type="title"/>
          </p:nvPr>
        </p:nvSpPr>
        <p:spPr>
          <a:xfrm>
            <a:off x="1905000" y="381000"/>
            <a:ext cx="8280400" cy="533400"/>
          </a:xfrm>
        </p:spPr>
        <p:txBody>
          <a:bodyPr>
            <a:normAutofit fontScale="90000"/>
          </a:bodyPr>
          <a:lstStyle/>
          <a:p>
            <a:r>
              <a:rPr lang="en-US"/>
              <a:t>What is Data?</a:t>
            </a:r>
          </a:p>
        </p:txBody>
      </p:sp>
      <p:sp>
        <p:nvSpPr>
          <p:cNvPr id="1028" name="Rectangle 9"/>
          <p:cNvSpPr>
            <a:spLocks noGrp="1" noChangeArrowheads="1"/>
          </p:cNvSpPr>
          <p:nvPr>
            <p:ph type="body" sz="half" idx="1"/>
          </p:nvPr>
        </p:nvSpPr>
        <p:spPr>
          <a:xfrm>
            <a:off x="2209800" y="1828800"/>
            <a:ext cx="4083050" cy="5181600"/>
          </a:xfrm>
        </p:spPr>
        <p:txBody>
          <a:bodyPr/>
          <a:lstStyle/>
          <a:p>
            <a:r>
              <a:rPr lang="en-US" sz="2000"/>
              <a:t>Collection of data objects and their attributes</a:t>
            </a:r>
          </a:p>
          <a:p>
            <a:pPr lvl="4"/>
            <a:endParaRPr lang="en-US" sz="1600"/>
          </a:p>
          <a:p>
            <a:r>
              <a:rPr lang="en-US" sz="2000"/>
              <a:t>An attribute is a property or characteristic of an instance</a:t>
            </a:r>
          </a:p>
          <a:p>
            <a:pPr lvl="1"/>
            <a:r>
              <a:rPr lang="en-US" sz="1800"/>
              <a:t>Examples: eye color of a person, temperature, etc.</a:t>
            </a:r>
          </a:p>
          <a:p>
            <a:pPr lvl="1"/>
            <a:r>
              <a:rPr lang="en-US" sz="1800"/>
              <a:t>Attribute is also known as variable, field, characteristic, or feature</a:t>
            </a:r>
          </a:p>
          <a:p>
            <a:r>
              <a:rPr lang="en-US" sz="2000"/>
              <a:t>A collection of attributes describe an instance</a:t>
            </a:r>
          </a:p>
          <a:p>
            <a:pPr lvl="1"/>
            <a:r>
              <a:rPr lang="en-US" sz="1800"/>
              <a:t>Instance is also known as record, point, case, sample, entity, or object</a:t>
            </a:r>
          </a:p>
          <a:p>
            <a:pPr lvl="4"/>
            <a:endParaRPr lang="en-US" sz="1600"/>
          </a:p>
        </p:txBody>
      </p:sp>
      <p:grpSp>
        <p:nvGrpSpPr>
          <p:cNvPr id="1029" name="Group 16"/>
          <p:cNvGrpSpPr>
            <a:grpSpLocks/>
          </p:cNvGrpSpPr>
          <p:nvPr/>
        </p:nvGrpSpPr>
        <p:grpSpPr bwMode="auto">
          <a:xfrm>
            <a:off x="6858000" y="2286000"/>
            <a:ext cx="3513138" cy="4191000"/>
            <a:chOff x="3403" y="1104"/>
            <a:chExt cx="2213" cy="2640"/>
          </a:xfrm>
        </p:grpSpPr>
        <p:graphicFrame>
          <p:nvGraphicFramePr>
            <p:cNvPr id="1026" name="Object 2"/>
            <p:cNvGraphicFramePr>
              <a:graphicFrameLocks noChangeAspect="1"/>
            </p:cNvGraphicFramePr>
            <p:nvPr/>
          </p:nvGraphicFramePr>
          <p:xfrm>
            <a:off x="3403" y="1378"/>
            <a:ext cx="2213" cy="2366"/>
          </p:xfrm>
          <a:graphic>
            <a:graphicData uri="http://schemas.openxmlformats.org/presentationml/2006/ole">
              <mc:AlternateContent xmlns:mc="http://schemas.openxmlformats.org/markup-compatibility/2006">
                <mc:Choice xmlns:v="urn:schemas-microsoft-com:vml" Requires="v">
                  <p:oleObj name="Document" r:id="rId3" imgW="5405040" imgH="5778360" progId="Word.Document.8">
                    <p:embed/>
                  </p:oleObj>
                </mc:Choice>
                <mc:Fallback>
                  <p:oleObj name="Document" r:id="rId3" imgW="5405040" imgH="5778360" progId="Word.Document.8">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3" y="1378"/>
                          <a:ext cx="2213" cy="2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3" name="AutoShape 12"/>
            <p:cNvSpPr>
              <a:spLocks/>
            </p:cNvSpPr>
            <p:nvPr/>
          </p:nvSpPr>
          <p:spPr bwMode="auto">
            <a:xfrm rot="5400000">
              <a:off x="4340" y="240"/>
              <a:ext cx="240" cy="1968"/>
            </a:xfrm>
            <a:prstGeom prst="leftBrace">
              <a:avLst>
                <a:gd name="adj1" fmla="val 68333"/>
                <a:gd name="adj2" fmla="val 50000"/>
              </a:avLst>
            </a:prstGeom>
            <a:noFill/>
            <a:ln w="12700">
              <a:solidFill>
                <a:schemeClr val="tx1"/>
              </a:solidFill>
              <a:round/>
              <a:headEnd/>
              <a:tailEnd/>
            </a:ln>
          </p:spPr>
          <p:txBody>
            <a:bodyPr wrap="none" anchor="ctr"/>
            <a:lstStyle/>
            <a:p>
              <a:endParaRPr lang="en-GB"/>
            </a:p>
          </p:txBody>
        </p:sp>
      </p:grpSp>
      <p:sp>
        <p:nvSpPr>
          <p:cNvPr id="1030" name="Text Box 14"/>
          <p:cNvSpPr txBox="1">
            <a:spLocks noChangeArrowheads="1"/>
          </p:cNvSpPr>
          <p:nvPr/>
        </p:nvSpPr>
        <p:spPr bwMode="auto">
          <a:xfrm>
            <a:off x="7772400" y="1828801"/>
            <a:ext cx="1447800" cy="396875"/>
          </a:xfrm>
          <a:prstGeom prst="rect">
            <a:avLst/>
          </a:prstGeom>
          <a:noFill/>
          <a:ln w="12700">
            <a:noFill/>
            <a:miter lim="800000"/>
            <a:headEnd/>
            <a:tailEnd/>
          </a:ln>
        </p:spPr>
        <p:txBody>
          <a:bodyPr>
            <a:spAutoFit/>
          </a:bodyPr>
          <a:lstStyle/>
          <a:p>
            <a:pPr>
              <a:spcBef>
                <a:spcPct val="50000"/>
              </a:spcBef>
            </a:pPr>
            <a:r>
              <a:rPr lang="en-US" sz="2000" dirty="0">
                <a:solidFill>
                  <a:srgbClr val="FF0000"/>
                </a:solidFill>
              </a:rPr>
              <a:t>Attributes</a:t>
            </a:r>
          </a:p>
        </p:txBody>
      </p:sp>
      <p:sp>
        <p:nvSpPr>
          <p:cNvPr id="1031" name="AutoShape 15"/>
          <p:cNvSpPr>
            <a:spLocks/>
          </p:cNvSpPr>
          <p:nvPr/>
        </p:nvSpPr>
        <p:spPr bwMode="auto">
          <a:xfrm>
            <a:off x="6553200" y="3200400"/>
            <a:ext cx="381000" cy="3124200"/>
          </a:xfrm>
          <a:prstGeom prst="leftBrace">
            <a:avLst>
              <a:gd name="adj1" fmla="val 68333"/>
              <a:gd name="adj2" fmla="val 50000"/>
            </a:avLst>
          </a:prstGeom>
          <a:noFill/>
          <a:ln w="12700">
            <a:solidFill>
              <a:schemeClr val="tx1"/>
            </a:solidFill>
            <a:round/>
            <a:headEnd/>
            <a:tailEnd/>
          </a:ln>
        </p:spPr>
        <p:txBody>
          <a:bodyPr wrap="none" anchor="ctr"/>
          <a:lstStyle/>
          <a:p>
            <a:endParaRPr lang="en-GB"/>
          </a:p>
        </p:txBody>
      </p:sp>
      <p:sp>
        <p:nvSpPr>
          <p:cNvPr id="1032" name="Text Box 17"/>
          <p:cNvSpPr txBox="1">
            <a:spLocks noChangeArrowheads="1"/>
          </p:cNvSpPr>
          <p:nvPr/>
        </p:nvSpPr>
        <p:spPr bwMode="auto">
          <a:xfrm>
            <a:off x="5410200" y="3733800"/>
            <a:ext cx="1371600" cy="400050"/>
          </a:xfrm>
          <a:prstGeom prst="rect">
            <a:avLst/>
          </a:prstGeom>
          <a:noFill/>
          <a:ln w="12700">
            <a:noFill/>
            <a:miter lim="800000"/>
            <a:headEnd/>
            <a:tailEnd/>
          </a:ln>
        </p:spPr>
        <p:txBody>
          <a:bodyPr>
            <a:spAutoFit/>
          </a:bodyPr>
          <a:lstStyle/>
          <a:p>
            <a:pPr>
              <a:spcBef>
                <a:spcPct val="50000"/>
              </a:spcBef>
            </a:pPr>
            <a:r>
              <a:rPr lang="en-US" sz="2000">
                <a:solidFill>
                  <a:srgbClr val="FF0000"/>
                </a:solidFill>
              </a:rPr>
              <a:t>Instances</a:t>
            </a: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8">
                                            <p:txEl>
                                              <p:pRg st="0" end="0"/>
                                            </p:txEl>
                                          </p:spTgt>
                                        </p:tgtEl>
                                        <p:attrNameLst>
                                          <p:attrName>style.visibility</p:attrName>
                                        </p:attrNameLst>
                                      </p:cBhvr>
                                      <p:to>
                                        <p:strVal val="visible"/>
                                      </p:to>
                                    </p:set>
                                    <p:animEffect transition="in" filter="fade">
                                      <p:cBhvr>
                                        <p:cTn id="7" dur="2000"/>
                                        <p:tgtEl>
                                          <p:spTgt spid="10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28">
                                            <p:txEl>
                                              <p:pRg st="2" end="2"/>
                                            </p:txEl>
                                          </p:spTgt>
                                        </p:tgtEl>
                                        <p:attrNameLst>
                                          <p:attrName>style.visibility</p:attrName>
                                        </p:attrNameLst>
                                      </p:cBhvr>
                                      <p:to>
                                        <p:strVal val="visible"/>
                                      </p:to>
                                    </p:set>
                                    <p:animEffect transition="in" filter="fade">
                                      <p:cBhvr>
                                        <p:cTn id="12" dur="2000"/>
                                        <p:tgtEl>
                                          <p:spTgt spid="1028">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28">
                                            <p:txEl>
                                              <p:pRg st="3" end="3"/>
                                            </p:txEl>
                                          </p:spTgt>
                                        </p:tgtEl>
                                        <p:attrNameLst>
                                          <p:attrName>style.visibility</p:attrName>
                                        </p:attrNameLst>
                                      </p:cBhvr>
                                      <p:to>
                                        <p:strVal val="visible"/>
                                      </p:to>
                                    </p:set>
                                    <p:animEffect transition="in" filter="fade">
                                      <p:cBhvr>
                                        <p:cTn id="15" dur="2000"/>
                                        <p:tgtEl>
                                          <p:spTgt spid="1028">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28">
                                            <p:txEl>
                                              <p:pRg st="4" end="4"/>
                                            </p:txEl>
                                          </p:spTgt>
                                        </p:tgtEl>
                                        <p:attrNameLst>
                                          <p:attrName>style.visibility</p:attrName>
                                        </p:attrNameLst>
                                      </p:cBhvr>
                                      <p:to>
                                        <p:strVal val="visible"/>
                                      </p:to>
                                    </p:set>
                                    <p:animEffect transition="in" filter="fade">
                                      <p:cBhvr>
                                        <p:cTn id="18" dur="2000"/>
                                        <p:tgtEl>
                                          <p:spTgt spid="102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28">
                                            <p:txEl>
                                              <p:pRg st="5" end="5"/>
                                            </p:txEl>
                                          </p:spTgt>
                                        </p:tgtEl>
                                        <p:attrNameLst>
                                          <p:attrName>style.visibility</p:attrName>
                                        </p:attrNameLst>
                                      </p:cBhvr>
                                      <p:to>
                                        <p:strVal val="visible"/>
                                      </p:to>
                                    </p:set>
                                    <p:animEffect transition="in" filter="fade">
                                      <p:cBhvr>
                                        <p:cTn id="23" dur="2000"/>
                                        <p:tgtEl>
                                          <p:spTgt spid="1028">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28">
                                            <p:txEl>
                                              <p:pRg st="6" end="6"/>
                                            </p:txEl>
                                          </p:spTgt>
                                        </p:tgtEl>
                                        <p:attrNameLst>
                                          <p:attrName>style.visibility</p:attrName>
                                        </p:attrNameLst>
                                      </p:cBhvr>
                                      <p:to>
                                        <p:strVal val="visible"/>
                                      </p:to>
                                    </p:set>
                                    <p:animEffect transition="in" filter="fade">
                                      <p:cBhvr>
                                        <p:cTn id="26" dur="2000"/>
                                        <p:tgtEl>
                                          <p:spTgt spid="1028">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build="p"/>
      <p:bldP spid="1030" grpId="0"/>
      <p:bldP spid="1031" grpId="0" animBg="1"/>
      <p:bldP spid="10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8"/>
          <p:cNvSpPr>
            <a:spLocks noGrp="1" noChangeArrowheads="1"/>
          </p:cNvSpPr>
          <p:nvPr>
            <p:ph type="title"/>
          </p:nvPr>
        </p:nvSpPr>
        <p:spPr>
          <a:xfrm>
            <a:off x="1905000" y="381000"/>
            <a:ext cx="8280400" cy="533400"/>
          </a:xfrm>
        </p:spPr>
        <p:txBody>
          <a:bodyPr>
            <a:normAutofit fontScale="90000"/>
          </a:bodyPr>
          <a:lstStyle/>
          <a:p>
            <a:r>
              <a:rPr lang="en-US"/>
              <a:t>Attributes (field, variable, feature)</a:t>
            </a:r>
          </a:p>
        </p:txBody>
      </p:sp>
      <p:sp>
        <p:nvSpPr>
          <p:cNvPr id="13315" name="Rectangle 9"/>
          <p:cNvSpPr>
            <a:spLocks noGrp="1" noChangeArrowheads="1"/>
          </p:cNvSpPr>
          <p:nvPr>
            <p:ph type="body" sz="half" idx="1"/>
          </p:nvPr>
        </p:nvSpPr>
        <p:spPr>
          <a:xfrm>
            <a:off x="2209800" y="1828800"/>
            <a:ext cx="8229600" cy="5181600"/>
          </a:xfrm>
        </p:spPr>
        <p:txBody>
          <a:bodyPr/>
          <a:lstStyle/>
          <a:p>
            <a:r>
              <a:rPr lang="en-GB" b="1"/>
              <a:t>Categorical:  </a:t>
            </a:r>
            <a:r>
              <a:rPr lang="en-GB"/>
              <a:t>A finite number of discrete values. </a:t>
            </a:r>
          </a:p>
          <a:p>
            <a:pPr lvl="1"/>
            <a:r>
              <a:rPr lang="en-GB"/>
              <a:t>The type </a:t>
            </a:r>
            <a:r>
              <a:rPr lang="en-GB" i="1">
                <a:solidFill>
                  <a:srgbClr val="FF0000"/>
                </a:solidFill>
              </a:rPr>
              <a:t>nominal</a:t>
            </a:r>
            <a:r>
              <a:rPr lang="en-GB">
                <a:solidFill>
                  <a:srgbClr val="FF0000"/>
                </a:solidFill>
              </a:rPr>
              <a:t> </a:t>
            </a:r>
            <a:r>
              <a:rPr lang="en-GB"/>
              <a:t>denotes that there is no ordering between the values, such as last names and colors. </a:t>
            </a:r>
          </a:p>
          <a:p>
            <a:pPr lvl="1"/>
            <a:r>
              <a:rPr lang="en-GB"/>
              <a:t>The type </a:t>
            </a:r>
            <a:r>
              <a:rPr lang="en-GB" i="1"/>
              <a:t>ordinal</a:t>
            </a:r>
            <a:r>
              <a:rPr lang="en-GB"/>
              <a:t> denotes that there is an ordering, such as in an attribute taking on the values low, medium, or high</a:t>
            </a:r>
          </a:p>
          <a:p>
            <a:r>
              <a:rPr lang="en-GB" b="1"/>
              <a:t>Continuous (quantitative) </a:t>
            </a:r>
            <a:r>
              <a:rPr lang="en-GB"/>
              <a:t>Commonly, </a:t>
            </a:r>
            <a:r>
              <a:rPr lang="en-GB">
                <a:solidFill>
                  <a:srgbClr val="FF0000"/>
                </a:solidFill>
              </a:rPr>
              <a:t>subset of real numbers</a:t>
            </a:r>
            <a:r>
              <a:rPr lang="en-GB"/>
              <a:t>, where there is a measurable difference between the possible values.</a:t>
            </a:r>
          </a:p>
          <a:p>
            <a:pPr lvl="1"/>
            <a:r>
              <a:rPr lang="en-GB"/>
              <a:t> Integers are usually treated as continuous in practical problem</a:t>
            </a:r>
            <a:endParaRPr lang="en-US"/>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fade">
                                      <p:cBhvr>
                                        <p:cTn id="7" dur="2000"/>
                                        <p:tgtEl>
                                          <p:spTgt spid="1331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315">
                                            <p:txEl>
                                              <p:pRg st="1" end="1"/>
                                            </p:txEl>
                                          </p:spTgt>
                                        </p:tgtEl>
                                        <p:attrNameLst>
                                          <p:attrName>style.visibility</p:attrName>
                                        </p:attrNameLst>
                                      </p:cBhvr>
                                      <p:to>
                                        <p:strVal val="visible"/>
                                      </p:to>
                                    </p:set>
                                    <p:animEffect transition="in" filter="fade">
                                      <p:cBhvr>
                                        <p:cTn id="10" dur="2000"/>
                                        <p:tgtEl>
                                          <p:spTgt spid="1331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315">
                                            <p:txEl>
                                              <p:pRg st="2" end="2"/>
                                            </p:txEl>
                                          </p:spTgt>
                                        </p:tgtEl>
                                        <p:attrNameLst>
                                          <p:attrName>style.visibility</p:attrName>
                                        </p:attrNameLst>
                                      </p:cBhvr>
                                      <p:to>
                                        <p:strVal val="visible"/>
                                      </p:to>
                                    </p:set>
                                    <p:animEffect transition="in" filter="fade">
                                      <p:cBhvr>
                                        <p:cTn id="13" dur="2000"/>
                                        <p:tgtEl>
                                          <p:spTgt spid="1331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315">
                                            <p:txEl>
                                              <p:pRg st="3" end="3"/>
                                            </p:txEl>
                                          </p:spTgt>
                                        </p:tgtEl>
                                        <p:attrNameLst>
                                          <p:attrName>style.visibility</p:attrName>
                                        </p:attrNameLst>
                                      </p:cBhvr>
                                      <p:to>
                                        <p:strVal val="visible"/>
                                      </p:to>
                                    </p:set>
                                    <p:animEffect transition="in" filter="fade">
                                      <p:cBhvr>
                                        <p:cTn id="18" dur="2000"/>
                                        <p:tgtEl>
                                          <p:spTgt spid="1331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315">
                                            <p:txEl>
                                              <p:pRg st="4" end="4"/>
                                            </p:txEl>
                                          </p:spTgt>
                                        </p:tgtEl>
                                        <p:attrNameLst>
                                          <p:attrName>style.visibility</p:attrName>
                                        </p:attrNameLst>
                                      </p:cBhvr>
                                      <p:to>
                                        <p:strVal val="visible"/>
                                      </p:to>
                                    </p:set>
                                    <p:animEffect transition="in" filter="fade">
                                      <p:cBhvr>
                                        <p:cTn id="21" dur="2000"/>
                                        <p:tgtEl>
                                          <p:spTgt spid="133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8"/>
          <p:cNvSpPr>
            <a:spLocks noGrp="1" noChangeArrowheads="1"/>
          </p:cNvSpPr>
          <p:nvPr>
            <p:ph type="title"/>
          </p:nvPr>
        </p:nvSpPr>
        <p:spPr>
          <a:xfrm>
            <a:off x="1905000" y="381000"/>
            <a:ext cx="8280400" cy="533400"/>
          </a:xfrm>
        </p:spPr>
        <p:txBody>
          <a:bodyPr>
            <a:normAutofit fontScale="90000"/>
          </a:bodyPr>
          <a:lstStyle/>
          <a:p>
            <a:r>
              <a:rPr lang="en-GB"/>
              <a:t>Instance (example, case, record)</a:t>
            </a:r>
            <a:endParaRPr lang="en-US"/>
          </a:p>
        </p:txBody>
      </p:sp>
      <p:sp>
        <p:nvSpPr>
          <p:cNvPr id="14339" name="Rectangle 9"/>
          <p:cNvSpPr>
            <a:spLocks noGrp="1" noChangeArrowheads="1"/>
          </p:cNvSpPr>
          <p:nvPr>
            <p:ph type="body" sz="half" idx="1"/>
          </p:nvPr>
        </p:nvSpPr>
        <p:spPr>
          <a:xfrm>
            <a:off x="2209800" y="1828800"/>
            <a:ext cx="8229600" cy="5181600"/>
          </a:xfrm>
        </p:spPr>
        <p:txBody>
          <a:bodyPr/>
          <a:lstStyle/>
          <a:p>
            <a:r>
              <a:rPr lang="en-GB" dirty="0"/>
              <a:t>A single object of the world from which a model will be learned, or on which a model will be used (e.g., for prediction)</a:t>
            </a:r>
          </a:p>
          <a:p>
            <a:r>
              <a:rPr lang="en-GB" dirty="0"/>
              <a:t>In most data mining work, instances are described by feature vectors</a:t>
            </a:r>
          </a:p>
          <a:p>
            <a:r>
              <a:rPr lang="en-GB" dirty="0"/>
              <a:t>some work uses more complex representations (e.g., containing relations between instances or between parts of instances)</a:t>
            </a:r>
            <a:endParaRPr lang="en-US" dirty="0"/>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2000"/>
                                        <p:tgtEl>
                                          <p:spTgt spid="143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Effect transition="in" filter="fade">
                                      <p:cBhvr>
                                        <p:cTn id="12" dur="2000"/>
                                        <p:tgtEl>
                                          <p:spTgt spid="143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339">
                                            <p:txEl>
                                              <p:pRg st="2" end="2"/>
                                            </p:txEl>
                                          </p:spTgt>
                                        </p:tgtEl>
                                        <p:attrNameLst>
                                          <p:attrName>style.visibility</p:attrName>
                                        </p:attrNameLst>
                                      </p:cBhvr>
                                      <p:to>
                                        <p:strVal val="visible"/>
                                      </p:to>
                                    </p:set>
                                    <p:animEffect transition="in" filter="fade">
                                      <p:cBhvr>
                                        <p:cTn id="17" dur="2000"/>
                                        <p:tgtEl>
                                          <p:spTgt spid="143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6"/>
          <p:cNvSpPr>
            <a:spLocks noGrp="1" noChangeArrowheads="1"/>
          </p:cNvSpPr>
          <p:nvPr>
            <p:ph type="title"/>
          </p:nvPr>
        </p:nvSpPr>
        <p:spPr/>
        <p:txBody>
          <a:bodyPr/>
          <a:lstStyle/>
          <a:p>
            <a:r>
              <a:rPr lang="en-US"/>
              <a:t>Record Data </a:t>
            </a:r>
          </a:p>
        </p:txBody>
      </p:sp>
      <p:sp>
        <p:nvSpPr>
          <p:cNvPr id="2052" name="Rectangle 7"/>
          <p:cNvSpPr>
            <a:spLocks noGrp="1" noChangeArrowheads="1"/>
          </p:cNvSpPr>
          <p:nvPr>
            <p:ph type="body" idx="1"/>
          </p:nvPr>
        </p:nvSpPr>
        <p:spPr>
          <a:xfrm>
            <a:off x="2362201" y="1752600"/>
            <a:ext cx="7693025" cy="838200"/>
          </a:xfrm>
        </p:spPr>
        <p:txBody>
          <a:bodyPr>
            <a:normAutofit lnSpcReduction="10000"/>
          </a:bodyPr>
          <a:lstStyle/>
          <a:p>
            <a:r>
              <a:rPr lang="en-US"/>
              <a:t>Data that consists of a collection of records, each of which consists of a fixed set of attributes </a:t>
            </a:r>
          </a:p>
          <a:p>
            <a:pPr lvl="1"/>
            <a:endParaRPr lang="en-US"/>
          </a:p>
          <a:p>
            <a:pPr lvl="1"/>
            <a:endParaRPr lang="en-US"/>
          </a:p>
        </p:txBody>
      </p:sp>
      <p:graphicFrame>
        <p:nvGraphicFramePr>
          <p:cNvPr id="2050" name="Object 2"/>
          <p:cNvGraphicFramePr>
            <a:graphicFrameLocks noChangeAspect="1"/>
          </p:cNvGraphicFramePr>
          <p:nvPr/>
        </p:nvGraphicFramePr>
        <p:xfrm>
          <a:off x="6019800" y="2667000"/>
          <a:ext cx="3581400" cy="3829050"/>
        </p:xfrm>
        <a:graphic>
          <a:graphicData uri="http://schemas.openxmlformats.org/presentationml/2006/ole">
            <mc:AlternateContent xmlns:mc="http://schemas.openxmlformats.org/markup-compatibility/2006">
              <mc:Choice xmlns:v="urn:schemas-microsoft-com:vml" Requires="v">
                <p:oleObj name="Document" r:id="rId3" imgW="5405040" imgH="5778360" progId="Word.Document.8">
                  <p:embed/>
                </p:oleObj>
              </mc:Choice>
              <mc:Fallback>
                <p:oleObj name="Document" r:id="rId3" imgW="5405040" imgH="5778360" progId="Word.Document.8">
                  <p:embed/>
                  <p:pic>
                    <p:nvPicPr>
                      <p:cNvPr id="205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2667000"/>
                        <a:ext cx="3581400"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6"/>
          <p:cNvSpPr>
            <a:spLocks noGrp="1" noChangeArrowheads="1"/>
          </p:cNvSpPr>
          <p:nvPr>
            <p:ph type="title"/>
          </p:nvPr>
        </p:nvSpPr>
        <p:spPr/>
        <p:txBody>
          <a:bodyPr/>
          <a:lstStyle/>
          <a:p>
            <a:r>
              <a:rPr lang="en-US"/>
              <a:t>Document Data</a:t>
            </a:r>
          </a:p>
        </p:txBody>
      </p:sp>
      <p:sp>
        <p:nvSpPr>
          <p:cNvPr id="3076" name="Rectangle 7"/>
          <p:cNvSpPr>
            <a:spLocks noGrp="1" noChangeArrowheads="1"/>
          </p:cNvSpPr>
          <p:nvPr>
            <p:ph type="body" idx="1"/>
          </p:nvPr>
        </p:nvSpPr>
        <p:spPr>
          <a:xfrm>
            <a:off x="2362201" y="1752601"/>
            <a:ext cx="7693025" cy="4029075"/>
          </a:xfrm>
        </p:spPr>
        <p:txBody>
          <a:bodyPr/>
          <a:lstStyle/>
          <a:p>
            <a:r>
              <a:rPr lang="en-US"/>
              <a:t>Each document becomes a `term' vector, </a:t>
            </a:r>
          </a:p>
          <a:p>
            <a:pPr lvl="1"/>
            <a:r>
              <a:rPr lang="en-US"/>
              <a:t>each term is a component (attribute) of the vector,</a:t>
            </a:r>
          </a:p>
          <a:p>
            <a:pPr lvl="1"/>
            <a:r>
              <a:rPr lang="en-US"/>
              <a:t>the value of each component is the number of times the corresponding term occurs in the document. </a:t>
            </a:r>
          </a:p>
          <a:p>
            <a:pPr lvl="1"/>
            <a:endParaRPr lang="en-US"/>
          </a:p>
          <a:p>
            <a:pPr lvl="1"/>
            <a:endParaRPr lang="en-US"/>
          </a:p>
        </p:txBody>
      </p:sp>
      <p:graphicFrame>
        <p:nvGraphicFramePr>
          <p:cNvPr id="3074" name="Object 2"/>
          <p:cNvGraphicFramePr>
            <a:graphicFrameLocks noChangeAspect="1"/>
          </p:cNvGraphicFramePr>
          <p:nvPr/>
        </p:nvGraphicFramePr>
        <p:xfrm>
          <a:off x="2819400" y="3505201"/>
          <a:ext cx="6705600" cy="3116263"/>
        </p:xfrm>
        <a:graphic>
          <a:graphicData uri="http://schemas.openxmlformats.org/presentationml/2006/ole">
            <mc:AlternateContent xmlns:mc="http://schemas.openxmlformats.org/markup-compatibility/2006">
              <mc:Choice xmlns:v="urn:schemas-microsoft-com:vml" Requires="v">
                <p:oleObj name="Visio" r:id="rId3" imgW="5925718" imgH="2693902" progId="">
                  <p:embed/>
                </p:oleObj>
              </mc:Choice>
              <mc:Fallback>
                <p:oleObj name="Visio" r:id="rId3" imgW="5925718" imgH="2693902" progId="">
                  <p:embed/>
                  <p:pic>
                    <p:nvPicPr>
                      <p:cNvPr id="307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3505201"/>
                        <a:ext cx="6705600" cy="311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6"/>
          <p:cNvSpPr>
            <a:spLocks noGrp="1" noChangeArrowheads="1"/>
          </p:cNvSpPr>
          <p:nvPr>
            <p:ph type="title"/>
          </p:nvPr>
        </p:nvSpPr>
        <p:spPr/>
        <p:txBody>
          <a:bodyPr/>
          <a:lstStyle/>
          <a:p>
            <a:r>
              <a:rPr lang="en-US"/>
              <a:t>Transaction Data</a:t>
            </a:r>
          </a:p>
        </p:txBody>
      </p:sp>
      <p:sp>
        <p:nvSpPr>
          <p:cNvPr id="4100" name="Rectangle 7"/>
          <p:cNvSpPr>
            <a:spLocks noGrp="1" noChangeArrowheads="1"/>
          </p:cNvSpPr>
          <p:nvPr>
            <p:ph type="body" idx="1"/>
          </p:nvPr>
        </p:nvSpPr>
        <p:spPr>
          <a:xfrm>
            <a:off x="2362201" y="1828801"/>
            <a:ext cx="7693025" cy="4029075"/>
          </a:xfrm>
        </p:spPr>
        <p:txBody>
          <a:bodyPr/>
          <a:lstStyle/>
          <a:p>
            <a:r>
              <a:rPr lang="en-US"/>
              <a:t>A special type of record data, where </a:t>
            </a:r>
          </a:p>
          <a:p>
            <a:pPr lvl="1"/>
            <a:r>
              <a:rPr lang="en-US"/>
              <a:t>each record (transaction) involves a set of items.  </a:t>
            </a:r>
          </a:p>
          <a:p>
            <a:pPr lvl="1"/>
            <a:r>
              <a:rPr lang="en-US"/>
              <a:t>For example, consider a grocery store.  The set of products purchased by a customer during one shopping trip constitute a transaction, while the individual products that were purchased are the items. </a:t>
            </a:r>
          </a:p>
          <a:p>
            <a:pPr lvl="1"/>
            <a:endParaRPr lang="en-US"/>
          </a:p>
          <a:p>
            <a:pPr lvl="1"/>
            <a:endParaRPr lang="en-US"/>
          </a:p>
        </p:txBody>
      </p:sp>
      <p:graphicFrame>
        <p:nvGraphicFramePr>
          <p:cNvPr id="4098" name="Object 2"/>
          <p:cNvGraphicFramePr>
            <a:graphicFrameLocks noChangeAspect="1"/>
          </p:cNvGraphicFramePr>
          <p:nvPr/>
        </p:nvGraphicFramePr>
        <p:xfrm>
          <a:off x="5410200" y="4267200"/>
          <a:ext cx="4465638" cy="2332038"/>
        </p:xfrm>
        <a:graphic>
          <a:graphicData uri="http://schemas.openxmlformats.org/presentationml/2006/ole">
            <mc:AlternateContent xmlns:mc="http://schemas.openxmlformats.org/markup-compatibility/2006">
              <mc:Choice xmlns:v="urn:schemas-microsoft-com:vml" Requires="v">
                <p:oleObj name="Document" r:id="rId3" imgW="3975467" imgH="1998924" progId="Word.Document.8">
                  <p:embed/>
                </p:oleObj>
              </mc:Choice>
              <mc:Fallback>
                <p:oleObj name="Document" r:id="rId3" imgW="3975467" imgH="1998924" progId="Word.Document.8">
                  <p:embed/>
                  <p:pic>
                    <p:nvPicPr>
                      <p:cNvPr id="409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4267200"/>
                        <a:ext cx="4465638" cy="233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fontAlgn="base"/>
            <a:r>
              <a:rPr lang="en-US" dirty="0"/>
              <a:t>It is somewhat reminiscent of the famous statement by British mathematician and professor of statistics </a:t>
            </a:r>
            <a:r>
              <a:rPr lang="en-US" dirty="0">
                <a:hlinkClick r:id="rId2"/>
              </a:rPr>
              <a:t>George E. P. Box</a:t>
            </a:r>
            <a:r>
              <a:rPr lang="en-US" dirty="0"/>
              <a:t> that “all models are wrong, but some are useful”.</a:t>
            </a:r>
          </a:p>
          <a:p>
            <a:pPr fontAlgn="base"/>
            <a:r>
              <a:rPr lang="en-US" i="1" dirty="0"/>
              <a:t>The goal of ML is never to make “perfect” guesses, because ML deals in domains where there is no such thing. The goal is to make guesses that are good enough to be useful.</a:t>
            </a:r>
          </a:p>
          <a:p>
            <a:endParaRPr lang="en-US" dirty="0"/>
          </a:p>
        </p:txBody>
      </p:sp>
    </p:spTree>
    <p:extLst>
      <p:ext uri="{BB962C8B-B14F-4D97-AF65-F5344CB8AC3E}">
        <p14:creationId xmlns:p14="http://schemas.microsoft.com/office/powerpoint/2010/main" val="1897720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7"/>
          <p:cNvSpPr>
            <a:spLocks noGrp="1" noChangeArrowheads="1"/>
          </p:cNvSpPr>
          <p:nvPr>
            <p:ph type="title"/>
          </p:nvPr>
        </p:nvSpPr>
        <p:spPr/>
        <p:txBody>
          <a:bodyPr/>
          <a:lstStyle/>
          <a:p>
            <a:r>
              <a:rPr lang="en-US"/>
              <a:t>Graph Data </a:t>
            </a:r>
          </a:p>
        </p:txBody>
      </p:sp>
      <p:sp>
        <p:nvSpPr>
          <p:cNvPr id="5125" name="Rectangle 8"/>
          <p:cNvSpPr>
            <a:spLocks noGrp="1" noChangeArrowheads="1"/>
          </p:cNvSpPr>
          <p:nvPr>
            <p:ph type="body" idx="1"/>
          </p:nvPr>
        </p:nvSpPr>
        <p:spPr/>
        <p:txBody>
          <a:bodyPr/>
          <a:lstStyle/>
          <a:p>
            <a:r>
              <a:rPr lang="en-US"/>
              <a:t>Examples: Generic graph and HTML Links </a:t>
            </a:r>
          </a:p>
        </p:txBody>
      </p:sp>
      <p:graphicFrame>
        <p:nvGraphicFramePr>
          <p:cNvPr id="5122" name="Object 2"/>
          <p:cNvGraphicFramePr>
            <a:graphicFrameLocks noChangeAspect="1"/>
          </p:cNvGraphicFramePr>
          <p:nvPr/>
        </p:nvGraphicFramePr>
        <p:xfrm>
          <a:off x="2362200" y="2971800"/>
          <a:ext cx="3556000" cy="2730500"/>
        </p:xfrm>
        <a:graphic>
          <a:graphicData uri="http://schemas.openxmlformats.org/presentationml/2006/ole">
            <mc:AlternateContent xmlns:mc="http://schemas.openxmlformats.org/markup-compatibility/2006">
              <mc:Choice xmlns:v="urn:schemas-microsoft-com:vml" Requires="v">
                <p:oleObj name="VISIO" r:id="rId3" imgW="840600" imgH="646200" progId="">
                  <p:embed/>
                </p:oleObj>
              </mc:Choice>
              <mc:Fallback>
                <p:oleObj name="VISIO" r:id="rId3" imgW="840600" imgH="646200" progId="">
                  <p:embed/>
                  <p:pic>
                    <p:nvPicPr>
                      <p:cNvPr id="512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2971800"/>
                        <a:ext cx="3556000" cy="273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3" name="Object 3"/>
          <p:cNvGraphicFramePr>
            <a:graphicFrameLocks noChangeAspect="1"/>
          </p:cNvGraphicFramePr>
          <p:nvPr/>
        </p:nvGraphicFramePr>
        <p:xfrm>
          <a:off x="5867400" y="3276601"/>
          <a:ext cx="4572000" cy="2352675"/>
        </p:xfrm>
        <a:graphic>
          <a:graphicData uri="http://schemas.openxmlformats.org/presentationml/2006/ole">
            <mc:AlternateContent xmlns:mc="http://schemas.openxmlformats.org/markup-compatibility/2006">
              <mc:Choice xmlns:v="urn:schemas-microsoft-com:vml" Requires="v">
                <p:oleObj name="VISIO" r:id="rId5" imgW="4234680" imgH="2179800" progId="">
                  <p:embed/>
                </p:oleObj>
              </mc:Choice>
              <mc:Fallback>
                <p:oleObj name="VISIO" r:id="rId5" imgW="4234680" imgH="2179800" progId="">
                  <p:embed/>
                  <p:pic>
                    <p:nvPicPr>
                      <p:cNvPr id="512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3276601"/>
                        <a:ext cx="4572000"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7"/>
          <p:cNvSpPr>
            <a:spLocks noGrp="1" noChangeArrowheads="1"/>
          </p:cNvSpPr>
          <p:nvPr>
            <p:ph type="title"/>
          </p:nvPr>
        </p:nvSpPr>
        <p:spPr/>
        <p:txBody>
          <a:bodyPr/>
          <a:lstStyle/>
          <a:p>
            <a:r>
              <a:rPr lang="en-US"/>
              <a:t>Chemical Data </a:t>
            </a:r>
          </a:p>
        </p:txBody>
      </p:sp>
      <p:sp>
        <p:nvSpPr>
          <p:cNvPr id="6148" name="Rectangle 8"/>
          <p:cNvSpPr>
            <a:spLocks noGrp="1" noChangeArrowheads="1"/>
          </p:cNvSpPr>
          <p:nvPr>
            <p:ph type="body" idx="1"/>
          </p:nvPr>
        </p:nvSpPr>
        <p:spPr/>
        <p:txBody>
          <a:bodyPr/>
          <a:lstStyle/>
          <a:p>
            <a:r>
              <a:rPr lang="en-US"/>
              <a:t>Benzene Molecule: C</a:t>
            </a:r>
            <a:r>
              <a:rPr lang="en-US" baseline="-25000"/>
              <a:t>6</a:t>
            </a:r>
            <a:r>
              <a:rPr lang="en-US"/>
              <a:t>H</a:t>
            </a:r>
            <a:r>
              <a:rPr lang="en-US" baseline="-25000"/>
              <a:t>6</a:t>
            </a:r>
          </a:p>
          <a:p>
            <a:endParaRPr lang="en-US"/>
          </a:p>
        </p:txBody>
      </p:sp>
      <p:graphicFrame>
        <p:nvGraphicFramePr>
          <p:cNvPr id="6146" name="Object 2"/>
          <p:cNvGraphicFramePr>
            <a:graphicFrameLocks noChangeAspect="1"/>
          </p:cNvGraphicFramePr>
          <p:nvPr/>
        </p:nvGraphicFramePr>
        <p:xfrm>
          <a:off x="3886201" y="2743201"/>
          <a:ext cx="3921125" cy="3656013"/>
        </p:xfrm>
        <a:graphic>
          <a:graphicData uri="http://schemas.openxmlformats.org/presentationml/2006/ole">
            <mc:AlternateContent xmlns:mc="http://schemas.openxmlformats.org/markup-compatibility/2006">
              <mc:Choice xmlns:v="urn:schemas-microsoft-com:vml" Requires="v">
                <p:oleObj name="VISIO" r:id="rId3" imgW="5801400" imgH="5407920" progId="">
                  <p:embed/>
                </p:oleObj>
              </mc:Choice>
              <mc:Fallback>
                <p:oleObj name="VISIO" r:id="rId3" imgW="5801400" imgH="5407920" progId="">
                  <p:embed/>
                  <p:pic>
                    <p:nvPicPr>
                      <p:cNvPr id="614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1" y="2743201"/>
                        <a:ext cx="3921125" cy="365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2"/>
          <p:cNvSpPr>
            <a:spLocks noGrp="1" noChangeArrowheads="1"/>
          </p:cNvSpPr>
          <p:nvPr>
            <p:ph type="title"/>
          </p:nvPr>
        </p:nvSpPr>
        <p:spPr/>
        <p:txBody>
          <a:bodyPr/>
          <a:lstStyle/>
          <a:p>
            <a:r>
              <a:rPr lang="en-US"/>
              <a:t>Ordered Data </a:t>
            </a:r>
          </a:p>
        </p:txBody>
      </p:sp>
      <p:sp>
        <p:nvSpPr>
          <p:cNvPr id="22531" name="Rectangle 13"/>
          <p:cNvSpPr>
            <a:spLocks noGrp="1" noChangeArrowheads="1"/>
          </p:cNvSpPr>
          <p:nvPr>
            <p:ph type="body" idx="1"/>
          </p:nvPr>
        </p:nvSpPr>
        <p:spPr>
          <a:xfrm>
            <a:off x="6019801" y="1752601"/>
            <a:ext cx="7693025" cy="4029075"/>
          </a:xfrm>
        </p:spPr>
        <p:txBody>
          <a:bodyPr/>
          <a:lstStyle/>
          <a:p>
            <a:r>
              <a:rPr lang="en-US"/>
              <a:t>Sequences of transactions</a:t>
            </a:r>
          </a:p>
        </p:txBody>
      </p:sp>
      <p:pic>
        <p:nvPicPr>
          <p:cNvPr id="22532" name="Picture 6"/>
          <p:cNvPicPr>
            <a:picLocks noChangeAspect="1" noChangeArrowheads="1"/>
          </p:cNvPicPr>
          <p:nvPr/>
        </p:nvPicPr>
        <p:blipFill>
          <a:blip r:embed="rId3"/>
          <a:srcRect/>
          <a:stretch>
            <a:fillRect/>
          </a:stretch>
        </p:blipFill>
        <p:spPr bwMode="auto">
          <a:xfrm>
            <a:off x="3641726" y="2408238"/>
            <a:ext cx="5121275" cy="3840162"/>
          </a:xfrm>
          <a:prstGeom prst="rect">
            <a:avLst/>
          </a:prstGeom>
          <a:noFill/>
          <a:ln w="12700">
            <a:noFill/>
            <a:miter lim="800000"/>
            <a:headEnd/>
            <a:tailEnd/>
          </a:ln>
        </p:spPr>
      </p:pic>
      <p:sp>
        <p:nvSpPr>
          <p:cNvPr id="22533" name="Text Box 7"/>
          <p:cNvSpPr txBox="1">
            <a:spLocks noChangeArrowheads="1"/>
          </p:cNvSpPr>
          <p:nvPr/>
        </p:nvSpPr>
        <p:spPr bwMode="auto">
          <a:xfrm>
            <a:off x="3946525" y="5486401"/>
            <a:ext cx="2057400" cy="701675"/>
          </a:xfrm>
          <a:prstGeom prst="rect">
            <a:avLst/>
          </a:prstGeom>
          <a:noFill/>
          <a:ln w="12700">
            <a:noFill/>
            <a:miter lim="800000"/>
            <a:headEnd/>
            <a:tailEnd/>
          </a:ln>
        </p:spPr>
        <p:txBody>
          <a:bodyPr>
            <a:spAutoFit/>
          </a:bodyPr>
          <a:lstStyle/>
          <a:p>
            <a:pPr>
              <a:spcBef>
                <a:spcPct val="50000"/>
              </a:spcBef>
            </a:pPr>
            <a:r>
              <a:rPr lang="en-US" sz="2000"/>
              <a:t>An element of the sequence</a:t>
            </a:r>
          </a:p>
        </p:txBody>
      </p:sp>
      <p:sp>
        <p:nvSpPr>
          <p:cNvPr id="22534" name="AutoShape 8"/>
          <p:cNvSpPr>
            <a:spLocks/>
          </p:cNvSpPr>
          <p:nvPr/>
        </p:nvSpPr>
        <p:spPr bwMode="auto">
          <a:xfrm rot="-5400000">
            <a:off x="4518025" y="4457700"/>
            <a:ext cx="533400" cy="1371600"/>
          </a:xfrm>
          <a:prstGeom prst="leftBrace">
            <a:avLst>
              <a:gd name="adj1" fmla="val 21429"/>
              <a:gd name="adj2" fmla="val 50000"/>
            </a:avLst>
          </a:prstGeom>
          <a:noFill/>
          <a:ln w="25400">
            <a:solidFill>
              <a:srgbClr val="FF0000"/>
            </a:solidFill>
            <a:round/>
            <a:headEnd/>
            <a:tailEnd/>
          </a:ln>
        </p:spPr>
        <p:txBody>
          <a:bodyPr wrap="none" anchor="ctr"/>
          <a:lstStyle/>
          <a:p>
            <a:endParaRPr lang="en-GB"/>
          </a:p>
        </p:txBody>
      </p:sp>
      <p:sp>
        <p:nvSpPr>
          <p:cNvPr id="22535" name="Text Box 9"/>
          <p:cNvSpPr txBox="1">
            <a:spLocks noChangeArrowheads="1"/>
          </p:cNvSpPr>
          <p:nvPr/>
        </p:nvSpPr>
        <p:spPr bwMode="auto">
          <a:xfrm>
            <a:off x="4038600" y="1828801"/>
            <a:ext cx="2057400" cy="396875"/>
          </a:xfrm>
          <a:prstGeom prst="rect">
            <a:avLst/>
          </a:prstGeom>
          <a:noFill/>
          <a:ln w="12700">
            <a:noFill/>
            <a:miter lim="800000"/>
            <a:headEnd/>
            <a:tailEnd/>
          </a:ln>
        </p:spPr>
        <p:txBody>
          <a:bodyPr>
            <a:spAutoFit/>
          </a:bodyPr>
          <a:lstStyle/>
          <a:p>
            <a:pPr>
              <a:spcBef>
                <a:spcPct val="50000"/>
              </a:spcBef>
            </a:pPr>
            <a:r>
              <a:rPr lang="en-US" sz="2000"/>
              <a:t>Items/Events</a:t>
            </a:r>
          </a:p>
        </p:txBody>
      </p:sp>
      <p:sp>
        <p:nvSpPr>
          <p:cNvPr id="22536" name="Line 10"/>
          <p:cNvSpPr>
            <a:spLocks noChangeShapeType="1"/>
          </p:cNvSpPr>
          <p:nvPr/>
        </p:nvSpPr>
        <p:spPr bwMode="auto">
          <a:xfrm>
            <a:off x="4648200" y="2286000"/>
            <a:ext cx="0" cy="838200"/>
          </a:xfrm>
          <a:prstGeom prst="line">
            <a:avLst/>
          </a:prstGeom>
          <a:noFill/>
          <a:ln w="25400">
            <a:solidFill>
              <a:srgbClr val="FF0000"/>
            </a:solidFill>
            <a:round/>
            <a:headEnd/>
            <a:tailEnd type="triangle" w="med" len="med"/>
          </a:ln>
        </p:spPr>
        <p:txBody>
          <a:bodyPr/>
          <a:lstStyle/>
          <a:p>
            <a:endParaRPr lang="en-GB"/>
          </a:p>
        </p:txBody>
      </p:sp>
      <p:sp>
        <p:nvSpPr>
          <p:cNvPr id="22537" name="Line 11"/>
          <p:cNvSpPr>
            <a:spLocks noChangeShapeType="1"/>
          </p:cNvSpPr>
          <p:nvPr/>
        </p:nvSpPr>
        <p:spPr bwMode="auto">
          <a:xfrm>
            <a:off x="5105400" y="2286000"/>
            <a:ext cx="0" cy="838200"/>
          </a:xfrm>
          <a:prstGeom prst="line">
            <a:avLst/>
          </a:prstGeom>
          <a:noFill/>
          <a:ln w="25400">
            <a:solidFill>
              <a:srgbClr val="FF0000"/>
            </a:solidFill>
            <a:round/>
            <a:headEnd/>
            <a:tailEnd type="triangle" w="med" len="med"/>
          </a:ln>
        </p:spPr>
        <p:txBody>
          <a:bodyPr/>
          <a:lstStyle/>
          <a:p>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5"/>
          <p:cNvSpPr>
            <a:spLocks noGrp="1" noChangeArrowheads="1"/>
          </p:cNvSpPr>
          <p:nvPr>
            <p:ph type="title"/>
          </p:nvPr>
        </p:nvSpPr>
        <p:spPr/>
        <p:txBody>
          <a:bodyPr/>
          <a:lstStyle/>
          <a:p>
            <a:r>
              <a:rPr lang="en-US"/>
              <a:t>Ordered Data </a:t>
            </a:r>
          </a:p>
        </p:txBody>
      </p:sp>
      <p:sp>
        <p:nvSpPr>
          <p:cNvPr id="7172" name="Rectangle 6"/>
          <p:cNvSpPr>
            <a:spLocks noGrp="1" noChangeArrowheads="1"/>
          </p:cNvSpPr>
          <p:nvPr>
            <p:ph type="body" idx="1"/>
          </p:nvPr>
        </p:nvSpPr>
        <p:spPr/>
        <p:txBody>
          <a:bodyPr/>
          <a:lstStyle/>
          <a:p>
            <a:r>
              <a:rPr lang="en-US"/>
              <a:t> Genomic sequence data</a:t>
            </a:r>
          </a:p>
        </p:txBody>
      </p:sp>
      <p:graphicFrame>
        <p:nvGraphicFramePr>
          <p:cNvPr id="7170" name="Object 2"/>
          <p:cNvGraphicFramePr>
            <a:graphicFrameLocks noChangeAspect="1"/>
          </p:cNvGraphicFramePr>
          <p:nvPr/>
        </p:nvGraphicFramePr>
        <p:xfrm>
          <a:off x="3352801" y="2743200"/>
          <a:ext cx="4278313" cy="3651250"/>
        </p:xfrm>
        <a:graphic>
          <a:graphicData uri="http://schemas.openxmlformats.org/presentationml/2006/ole">
            <mc:AlternateContent xmlns:mc="http://schemas.openxmlformats.org/markup-compatibility/2006">
              <mc:Choice xmlns:v="urn:schemas-microsoft-com:vml" Requires="v">
                <p:oleObj name="VISIO" r:id="rId3" imgW="2332800" imgH="1990080" progId="">
                  <p:embed/>
                </p:oleObj>
              </mc:Choice>
              <mc:Fallback>
                <p:oleObj name="VISIO" r:id="rId3" imgW="2332800" imgH="1990080" progId="">
                  <p:embed/>
                  <p:pic>
                    <p:nvPicPr>
                      <p:cNvPr id="717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1" y="2743200"/>
                        <a:ext cx="4278313" cy="365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9" descr="sst_land_temp_82_best"/>
          <p:cNvPicPr>
            <a:picLocks noGrp="1" noChangeAspect="1" noChangeArrowheads="1" noCrop="1"/>
          </p:cNvPicPr>
          <p:nvPr>
            <p:ph idx="4294967295"/>
          </p:nvPr>
        </p:nvPicPr>
        <p:blipFill>
          <a:blip r:embed="rId2"/>
          <a:srcRect/>
          <a:stretch>
            <a:fillRect/>
          </a:stretch>
        </p:blipFill>
        <p:spPr>
          <a:xfrm>
            <a:off x="4267200" y="2209800"/>
            <a:ext cx="6019800" cy="4973638"/>
          </a:xfrm>
          <a:noFill/>
        </p:spPr>
      </p:pic>
      <p:sp>
        <p:nvSpPr>
          <p:cNvPr id="23555" name="Rectangle 2"/>
          <p:cNvSpPr>
            <a:spLocks noGrp="1" noChangeArrowheads="1"/>
          </p:cNvSpPr>
          <p:nvPr>
            <p:ph type="title"/>
          </p:nvPr>
        </p:nvSpPr>
        <p:spPr/>
        <p:txBody>
          <a:bodyPr/>
          <a:lstStyle/>
          <a:p>
            <a:r>
              <a:rPr lang="en-US" sz="2800"/>
              <a:t>Ordered Data</a:t>
            </a:r>
          </a:p>
        </p:txBody>
      </p:sp>
      <p:sp>
        <p:nvSpPr>
          <p:cNvPr id="23556" name="Rectangle 11"/>
          <p:cNvSpPr>
            <a:spLocks noGrp="1" noChangeArrowheads="1"/>
          </p:cNvSpPr>
          <p:nvPr>
            <p:ph type="body" idx="1"/>
          </p:nvPr>
        </p:nvSpPr>
        <p:spPr>
          <a:xfrm>
            <a:off x="2286000" y="1905001"/>
            <a:ext cx="4419600" cy="4029075"/>
          </a:xfrm>
        </p:spPr>
        <p:txBody>
          <a:bodyPr/>
          <a:lstStyle/>
          <a:p>
            <a:r>
              <a:rPr lang="en-US"/>
              <a:t>Spatio-Temporal Data</a:t>
            </a:r>
          </a:p>
        </p:txBody>
      </p:sp>
      <p:sp>
        <p:nvSpPr>
          <p:cNvPr id="23557" name="Rectangle 3"/>
          <p:cNvSpPr>
            <a:spLocks noChangeArrowheads="1"/>
          </p:cNvSpPr>
          <p:nvPr/>
        </p:nvSpPr>
        <p:spPr bwMode="auto">
          <a:xfrm>
            <a:off x="4191000" y="2667000"/>
            <a:ext cx="9144000" cy="369332"/>
          </a:xfrm>
          <a:prstGeom prst="rect">
            <a:avLst/>
          </a:prstGeom>
          <a:noFill/>
          <a:ln w="9525">
            <a:noFill/>
            <a:miter lim="800000"/>
            <a:headEnd/>
            <a:tailEnd/>
          </a:ln>
        </p:spPr>
        <p:txBody>
          <a:bodyPr>
            <a:spAutoFit/>
          </a:bodyPr>
          <a:lstStyle/>
          <a:p>
            <a:endParaRPr lang="en-GB"/>
          </a:p>
        </p:txBody>
      </p:sp>
      <p:sp>
        <p:nvSpPr>
          <p:cNvPr id="23558" name="Text Box 12"/>
          <p:cNvSpPr txBox="1">
            <a:spLocks noChangeArrowheads="1"/>
          </p:cNvSpPr>
          <p:nvPr/>
        </p:nvSpPr>
        <p:spPr bwMode="auto">
          <a:xfrm>
            <a:off x="2362200" y="2955926"/>
            <a:ext cx="2286000" cy="1006475"/>
          </a:xfrm>
          <a:prstGeom prst="rect">
            <a:avLst/>
          </a:prstGeom>
          <a:noFill/>
          <a:ln w="12700">
            <a:noFill/>
            <a:miter lim="800000"/>
            <a:headEnd/>
            <a:tailEnd/>
          </a:ln>
        </p:spPr>
        <p:txBody>
          <a:bodyPr>
            <a:spAutoFit/>
          </a:bodyPr>
          <a:lstStyle/>
          <a:p>
            <a:pPr>
              <a:spcBef>
                <a:spcPct val="50000"/>
              </a:spcBef>
            </a:pPr>
            <a:r>
              <a:rPr lang="en-US" sz="2000"/>
              <a:t>Average Monthly Temperature of land and ocean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t>Instance Based Classifiers</a:t>
            </a:r>
          </a:p>
        </p:txBody>
      </p:sp>
      <p:sp>
        <p:nvSpPr>
          <p:cNvPr id="1053699" name="Rectangle 3"/>
          <p:cNvSpPr>
            <a:spLocks noGrp="1" noChangeArrowheads="1"/>
          </p:cNvSpPr>
          <p:nvPr>
            <p:ph type="body" idx="1"/>
          </p:nvPr>
        </p:nvSpPr>
        <p:spPr/>
        <p:txBody>
          <a:bodyPr/>
          <a:lstStyle/>
          <a:p>
            <a:r>
              <a:rPr lang="en-US"/>
              <a:t>First Example of Supervised Classification</a:t>
            </a:r>
          </a:p>
          <a:p>
            <a:r>
              <a:rPr lang="en-US"/>
              <a:t>Examples:</a:t>
            </a:r>
          </a:p>
          <a:p>
            <a:pPr lvl="1"/>
            <a:r>
              <a:rPr lang="en-US"/>
              <a:t>Rote-learner</a:t>
            </a:r>
          </a:p>
          <a:p>
            <a:pPr lvl="2"/>
            <a:r>
              <a:rPr lang="en-US"/>
              <a:t> Memorizes entire training data and performs classification only if attributes of record match one of the training examples exactly</a:t>
            </a:r>
          </a:p>
          <a:p>
            <a:pPr lvl="1"/>
            <a:r>
              <a:rPr lang="en-US"/>
              <a:t>Nearest neighbor</a:t>
            </a:r>
          </a:p>
          <a:p>
            <a:pPr lvl="2"/>
            <a:r>
              <a:rPr lang="en-US"/>
              <a:t> Uses k “closest” points (nearest neighbors) for performing classification</a:t>
            </a:r>
          </a:p>
          <a:p>
            <a:pPr lvl="2">
              <a:buFont typeface="Wingdings" pitchFamily="2" charset="2"/>
              <a:buNone/>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53699">
                                            <p:txEl>
                                              <p:pRg st="0" end="0"/>
                                            </p:txEl>
                                          </p:spTgt>
                                        </p:tgtEl>
                                        <p:attrNameLst>
                                          <p:attrName>style.visibility</p:attrName>
                                        </p:attrNameLst>
                                      </p:cBhvr>
                                      <p:to>
                                        <p:strVal val="visible"/>
                                      </p:to>
                                    </p:set>
                                    <p:animEffect transition="in" filter="fade">
                                      <p:cBhvr>
                                        <p:cTn id="7" dur="2000"/>
                                        <p:tgtEl>
                                          <p:spTgt spid="10536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53699">
                                            <p:txEl>
                                              <p:pRg st="1" end="1"/>
                                            </p:txEl>
                                          </p:spTgt>
                                        </p:tgtEl>
                                        <p:attrNameLst>
                                          <p:attrName>style.visibility</p:attrName>
                                        </p:attrNameLst>
                                      </p:cBhvr>
                                      <p:to>
                                        <p:strVal val="visible"/>
                                      </p:to>
                                    </p:set>
                                    <p:animEffect transition="in" filter="fade">
                                      <p:cBhvr>
                                        <p:cTn id="12" dur="2000"/>
                                        <p:tgtEl>
                                          <p:spTgt spid="1053699">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53699">
                                            <p:txEl>
                                              <p:pRg st="2" end="2"/>
                                            </p:txEl>
                                          </p:spTgt>
                                        </p:tgtEl>
                                        <p:attrNameLst>
                                          <p:attrName>style.visibility</p:attrName>
                                        </p:attrNameLst>
                                      </p:cBhvr>
                                      <p:to>
                                        <p:strVal val="visible"/>
                                      </p:to>
                                    </p:set>
                                    <p:animEffect transition="in" filter="fade">
                                      <p:cBhvr>
                                        <p:cTn id="15" dur="2000"/>
                                        <p:tgtEl>
                                          <p:spTgt spid="105369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53699">
                                            <p:txEl>
                                              <p:pRg st="3" end="3"/>
                                            </p:txEl>
                                          </p:spTgt>
                                        </p:tgtEl>
                                        <p:attrNameLst>
                                          <p:attrName>style.visibility</p:attrName>
                                        </p:attrNameLst>
                                      </p:cBhvr>
                                      <p:to>
                                        <p:strVal val="visible"/>
                                      </p:to>
                                    </p:set>
                                    <p:animEffect transition="in" filter="fade">
                                      <p:cBhvr>
                                        <p:cTn id="18" dur="2000"/>
                                        <p:tgtEl>
                                          <p:spTgt spid="105369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53699">
                                            <p:txEl>
                                              <p:pRg st="4" end="4"/>
                                            </p:txEl>
                                          </p:spTgt>
                                        </p:tgtEl>
                                        <p:attrNameLst>
                                          <p:attrName>style.visibility</p:attrName>
                                        </p:attrNameLst>
                                      </p:cBhvr>
                                      <p:to>
                                        <p:strVal val="visible"/>
                                      </p:to>
                                    </p:set>
                                    <p:animEffect transition="in" filter="fade">
                                      <p:cBhvr>
                                        <p:cTn id="21" dur="2000"/>
                                        <p:tgtEl>
                                          <p:spTgt spid="1053699">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53699">
                                            <p:txEl>
                                              <p:pRg st="5" end="5"/>
                                            </p:txEl>
                                          </p:spTgt>
                                        </p:tgtEl>
                                        <p:attrNameLst>
                                          <p:attrName>style.visibility</p:attrName>
                                        </p:attrNameLst>
                                      </p:cBhvr>
                                      <p:to>
                                        <p:strVal val="visible"/>
                                      </p:to>
                                    </p:set>
                                    <p:animEffect transition="in" filter="fade">
                                      <p:cBhvr>
                                        <p:cTn id="24" dur="2000"/>
                                        <p:tgtEl>
                                          <p:spTgt spid="10536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369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2"/>
          <p:cNvSpPr>
            <a:spLocks noGrp="1" noChangeArrowheads="1"/>
          </p:cNvSpPr>
          <p:nvPr>
            <p:ph type="title"/>
          </p:nvPr>
        </p:nvSpPr>
        <p:spPr/>
        <p:txBody>
          <a:bodyPr/>
          <a:lstStyle/>
          <a:p>
            <a:r>
              <a:rPr lang="en-US"/>
              <a:t>Instance-Based Classifiers</a:t>
            </a:r>
          </a:p>
        </p:txBody>
      </p:sp>
      <p:graphicFrame>
        <p:nvGraphicFramePr>
          <p:cNvPr id="9218" name="Object 2"/>
          <p:cNvGraphicFramePr>
            <a:graphicFrameLocks noChangeAspect="1"/>
          </p:cNvGraphicFramePr>
          <p:nvPr/>
        </p:nvGraphicFramePr>
        <p:xfrm>
          <a:off x="2286000" y="1905000"/>
          <a:ext cx="4572000" cy="5303838"/>
        </p:xfrm>
        <a:graphic>
          <a:graphicData uri="http://schemas.openxmlformats.org/presentationml/2006/ole">
            <mc:AlternateContent xmlns:mc="http://schemas.openxmlformats.org/markup-compatibility/2006">
              <mc:Choice xmlns:v="urn:schemas-microsoft-com:vml" Requires="v">
                <p:oleObj name="VISIO" r:id="rId2" imgW="4571640" imgH="5304600" progId="">
                  <p:embed/>
                </p:oleObj>
              </mc:Choice>
              <mc:Fallback>
                <p:oleObj name="VISIO" r:id="rId2" imgW="4571640" imgH="5304600" progId="">
                  <p:embed/>
                  <p:pic>
                    <p:nvPicPr>
                      <p:cNvPr id="9218"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905000"/>
                        <a:ext cx="4572000" cy="530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19" name="Object 3"/>
          <p:cNvGraphicFramePr>
            <a:graphicFrameLocks noChangeAspect="1"/>
          </p:cNvGraphicFramePr>
          <p:nvPr/>
        </p:nvGraphicFramePr>
        <p:xfrm>
          <a:off x="6096000" y="3657600"/>
          <a:ext cx="1524000" cy="2420938"/>
        </p:xfrm>
        <a:graphic>
          <a:graphicData uri="http://schemas.openxmlformats.org/presentationml/2006/ole">
            <mc:AlternateContent xmlns:mc="http://schemas.openxmlformats.org/markup-compatibility/2006">
              <mc:Choice xmlns:v="urn:schemas-microsoft-com:vml" Requires="v">
                <p:oleObj name="VISIO" r:id="rId4" imgW="2782440" imgH="2637360" progId="">
                  <p:embed/>
                </p:oleObj>
              </mc:Choice>
              <mc:Fallback>
                <p:oleObj name="VISIO" r:id="rId4" imgW="2782440" imgH="2637360" progId="">
                  <p:embed/>
                  <p:pic>
                    <p:nvPicPr>
                      <p:cNvPr id="921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657600"/>
                        <a:ext cx="1524000" cy="2420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0" name="Object 4"/>
          <p:cNvGraphicFramePr>
            <a:graphicFrameLocks noChangeAspect="1"/>
          </p:cNvGraphicFramePr>
          <p:nvPr/>
        </p:nvGraphicFramePr>
        <p:xfrm>
          <a:off x="7440614" y="4038600"/>
          <a:ext cx="3227387" cy="2033588"/>
        </p:xfrm>
        <a:graphic>
          <a:graphicData uri="http://schemas.openxmlformats.org/presentationml/2006/ole">
            <mc:AlternateContent xmlns:mc="http://schemas.openxmlformats.org/markup-compatibility/2006">
              <mc:Choice xmlns:v="urn:schemas-microsoft-com:vml" Requires="v">
                <p:oleObj name="VISIO" r:id="rId6" imgW="3227400" imgH="2032920" progId="">
                  <p:embed/>
                </p:oleObj>
              </mc:Choice>
              <mc:Fallback>
                <p:oleObj name="VISIO" r:id="rId6" imgW="3227400" imgH="2032920" progId="">
                  <p:embed/>
                  <p:pic>
                    <p:nvPicPr>
                      <p:cNvPr id="922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40614" y="4038600"/>
                        <a:ext cx="3227387" cy="203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2" name="Text Box 6"/>
          <p:cNvSpPr txBox="1">
            <a:spLocks noChangeArrowheads="1"/>
          </p:cNvSpPr>
          <p:nvPr/>
        </p:nvSpPr>
        <p:spPr bwMode="auto">
          <a:xfrm>
            <a:off x="7086600" y="1981200"/>
            <a:ext cx="3581400" cy="1328738"/>
          </a:xfrm>
          <a:prstGeom prst="rect">
            <a:avLst/>
          </a:prstGeom>
          <a:noFill/>
          <a:ln w="12700">
            <a:noFill/>
            <a:miter lim="800000"/>
            <a:headEnd/>
            <a:tailEnd/>
          </a:ln>
        </p:spPr>
        <p:txBody>
          <a:bodyPr>
            <a:spAutoFit/>
          </a:bodyPr>
          <a:lstStyle/>
          <a:p>
            <a:pPr>
              <a:spcBef>
                <a:spcPct val="50000"/>
              </a:spcBef>
              <a:buFontTx/>
              <a:buChar char="•"/>
            </a:pPr>
            <a:r>
              <a:rPr lang="en-US"/>
              <a:t> Store the training records </a:t>
            </a:r>
          </a:p>
          <a:p>
            <a:pPr>
              <a:spcBef>
                <a:spcPct val="50000"/>
              </a:spcBef>
              <a:buFontTx/>
              <a:buChar char="•"/>
            </a:pPr>
            <a:r>
              <a:rPr lang="en-US"/>
              <a:t> Use training records to </a:t>
            </a:r>
            <a:br>
              <a:rPr lang="en-US"/>
            </a:br>
            <a:r>
              <a:rPr lang="en-US"/>
              <a:t>   predict the class label of </a:t>
            </a:r>
            <a:br>
              <a:rPr lang="en-US"/>
            </a:br>
            <a:r>
              <a:rPr lang="en-US"/>
              <a:t>   unseen cases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56F5D308-D060-4CA6-A482-5A53C4065331}" type="datetime1">
              <a:rPr lang="en-US" smtClean="0"/>
              <a:t>5/9/2023</a:t>
            </a:fld>
            <a:endParaRPr lang="en-US" dirty="0"/>
          </a:p>
        </p:txBody>
      </p:sp>
      <p:sp>
        <p:nvSpPr>
          <p:cNvPr id="5" name="Footer Placeholder 4"/>
          <p:cNvSpPr>
            <a:spLocks noGrp="1"/>
          </p:cNvSpPr>
          <p:nvPr>
            <p:ph type="ftr" sz="quarter" idx="11"/>
          </p:nvPr>
        </p:nvSpPr>
        <p:spPr/>
        <p:txBody>
          <a:bodyPr/>
          <a:lstStyle/>
          <a:p>
            <a:endParaRPr lang="en-US" dirty="0"/>
          </a:p>
        </p:txBody>
      </p:sp>
      <p:pic>
        <p:nvPicPr>
          <p:cNvPr id="6" name="Content Placeholder 5"/>
          <p:cNvPicPr>
            <a:picLocks noGrp="1" noChangeAspect="1"/>
          </p:cNvPicPr>
          <p:nvPr>
            <p:ph idx="1"/>
          </p:nvPr>
        </p:nvPicPr>
        <p:blipFill rotWithShape="1">
          <a:blip r:embed="rId2"/>
          <a:srcRect l="4762" t="35000" r="64562" b="23000"/>
          <a:stretch/>
        </p:blipFill>
        <p:spPr>
          <a:xfrm>
            <a:off x="1889422" y="1986061"/>
            <a:ext cx="4211074" cy="3243165"/>
          </a:xfrm>
          <a:prstGeom prst="rect">
            <a:avLst/>
          </a:prstGeom>
        </p:spPr>
      </p:pic>
      <p:pic>
        <p:nvPicPr>
          <p:cNvPr id="7" name="Picture 6"/>
          <p:cNvPicPr>
            <a:picLocks noChangeAspect="1"/>
          </p:cNvPicPr>
          <p:nvPr/>
        </p:nvPicPr>
        <p:blipFill rotWithShape="1">
          <a:blip r:embed="rId3"/>
          <a:srcRect l="39424" t="21000" r="36010" b="44859"/>
          <a:stretch/>
        </p:blipFill>
        <p:spPr>
          <a:xfrm>
            <a:off x="6456045" y="1952672"/>
            <a:ext cx="2246314" cy="1756041"/>
          </a:xfrm>
          <a:prstGeom prst="rect">
            <a:avLst/>
          </a:prstGeom>
        </p:spPr>
      </p:pic>
    </p:spTree>
    <p:extLst>
      <p:ext uri="{BB962C8B-B14F-4D97-AF65-F5344CB8AC3E}">
        <p14:creationId xmlns:p14="http://schemas.microsoft.com/office/powerpoint/2010/main" val="1763977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decide </a:t>
            </a:r>
          </a:p>
        </p:txBody>
      </p:sp>
      <p:sp>
        <p:nvSpPr>
          <p:cNvPr id="3" name="Content Placeholder 2"/>
          <p:cNvSpPr>
            <a:spLocks noGrp="1"/>
          </p:cNvSpPr>
          <p:nvPr>
            <p:ph idx="1"/>
          </p:nvPr>
        </p:nvSpPr>
        <p:spPr/>
        <p:txBody>
          <a:bodyPr/>
          <a:lstStyle/>
          <a:p>
            <a:r>
              <a:rPr lang="en-US" dirty="0"/>
              <a:t>Which ML method would be best ?</a:t>
            </a:r>
          </a:p>
          <a:p>
            <a:endParaRPr lang="en-US" dirty="0"/>
          </a:p>
          <a:p>
            <a:pPr lvl="1"/>
            <a:r>
              <a:rPr lang="en-US" dirty="0" err="1"/>
              <a:t>Ans</a:t>
            </a:r>
            <a:r>
              <a:rPr lang="en-US" dirty="0"/>
              <a:t>: Cross validate different ML methods to get sense of how well they work in practice.</a:t>
            </a:r>
          </a:p>
          <a:p>
            <a:pPr marL="285750" lvl="1"/>
            <a:r>
              <a:rPr lang="en-US" sz="1800" dirty="0"/>
              <a:t>1. Estimates the parameters for the ML method</a:t>
            </a:r>
          </a:p>
          <a:p>
            <a:pPr marL="285750" lvl="1"/>
            <a:r>
              <a:rPr lang="en-US" sz="1800" dirty="0"/>
              <a:t>2. Evaluate how well the ML method works</a:t>
            </a:r>
          </a:p>
          <a:p>
            <a:pPr marL="685800" lvl="2"/>
            <a:r>
              <a:rPr lang="en-US" dirty="0"/>
              <a:t>Estimating the parameters are know as “Training the </a:t>
            </a:r>
            <a:r>
              <a:rPr lang="en-US" dirty="0" err="1"/>
              <a:t>Algo</a:t>
            </a:r>
            <a:r>
              <a:rPr lang="en-US" dirty="0"/>
              <a:t>”</a:t>
            </a:r>
          </a:p>
          <a:p>
            <a:pPr marL="685800" lvl="2"/>
            <a:r>
              <a:rPr lang="en-US" dirty="0"/>
              <a:t>Evaluating is called “Testing the </a:t>
            </a:r>
            <a:r>
              <a:rPr lang="en-US" dirty="0" err="1"/>
              <a:t>Algo</a:t>
            </a:r>
            <a:r>
              <a:rPr lang="en-US" dirty="0"/>
              <a:t>”</a:t>
            </a:r>
          </a:p>
          <a:p>
            <a:pPr marL="685800" lvl="2"/>
            <a:endParaRPr lang="en-US" dirty="0"/>
          </a:p>
          <a:p>
            <a:pPr marL="285750" lvl="1"/>
            <a:endParaRPr lang="en-US" sz="1800" dirty="0"/>
          </a:p>
        </p:txBody>
      </p:sp>
      <p:sp>
        <p:nvSpPr>
          <p:cNvPr id="4" name="Date Placeholder 3"/>
          <p:cNvSpPr>
            <a:spLocks noGrp="1"/>
          </p:cNvSpPr>
          <p:nvPr>
            <p:ph type="dt" sz="half" idx="10"/>
          </p:nvPr>
        </p:nvSpPr>
        <p:spPr>
          <a:xfrm>
            <a:off x="6929258" y="6041364"/>
            <a:ext cx="966967" cy="365125"/>
          </a:xfrm>
        </p:spPr>
        <p:txBody>
          <a:bodyPr/>
          <a:lstStyle/>
          <a:p>
            <a:fld id="{24330F41-FCD3-42AF-AD5D-03DADA6E3FAA}" type="datetime1">
              <a:rPr lang="en-US" smtClean="0"/>
              <a:t>5/9/2023</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631278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BD98F7B5-0352-436F-96F1-AFF1DDFCE0AF}" type="datetime1">
              <a:rPr lang="en-US" smtClean="0"/>
              <a:t>5/9/2023</a:t>
            </a:fld>
            <a:endParaRPr lang="en-US" dirty="0"/>
          </a:p>
        </p:txBody>
      </p:sp>
      <p:sp>
        <p:nvSpPr>
          <p:cNvPr id="5" name="Footer Placeholder 4"/>
          <p:cNvSpPr>
            <a:spLocks noGrp="1"/>
          </p:cNvSpPr>
          <p:nvPr>
            <p:ph type="ftr" sz="quarter" idx="11"/>
          </p:nvPr>
        </p:nvSpPr>
        <p:spPr/>
        <p:txBody>
          <a:bodyPr/>
          <a:lstStyle/>
          <a:p>
            <a:endParaRPr lang="en-US" dirty="0"/>
          </a:p>
        </p:txBody>
      </p:sp>
      <p:pic>
        <p:nvPicPr>
          <p:cNvPr id="6" name="Picture 5"/>
          <p:cNvPicPr>
            <a:picLocks noChangeAspect="1"/>
          </p:cNvPicPr>
          <p:nvPr/>
        </p:nvPicPr>
        <p:blipFill rotWithShape="1">
          <a:blip r:embed="rId2"/>
          <a:srcRect l="6687" t="22000" r="34250" b="21999"/>
          <a:stretch/>
        </p:blipFill>
        <p:spPr>
          <a:xfrm>
            <a:off x="2135505" y="1988820"/>
            <a:ext cx="6120765" cy="3264407"/>
          </a:xfrm>
          <a:prstGeom prst="rect">
            <a:avLst/>
          </a:prstGeom>
        </p:spPr>
      </p:pic>
    </p:spTree>
    <p:extLst>
      <p:ext uri="{BB962C8B-B14F-4D97-AF65-F5344CB8AC3E}">
        <p14:creationId xmlns:p14="http://schemas.microsoft.com/office/powerpoint/2010/main" val="1884387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en-US" altLang="zh-TW" sz="2400" dirty="0"/>
              <a:t>A branch of </a:t>
            </a:r>
            <a:r>
              <a:rPr lang="en-US" altLang="zh-TW" sz="2400" b="1" dirty="0"/>
              <a:t>artificial intelligence</a:t>
            </a:r>
            <a:r>
              <a:rPr lang="en-US" altLang="zh-TW" sz="2400" dirty="0"/>
              <a:t>, concerned with the design and development of algorithms that allow computers to evolve behaviors based on empirical data.</a:t>
            </a:r>
          </a:p>
          <a:p>
            <a:endParaRPr lang="en-US" altLang="zh-TW" sz="2400" dirty="0"/>
          </a:p>
          <a:p>
            <a:r>
              <a:rPr lang="en-US" altLang="zh-TW" sz="2400" dirty="0"/>
              <a:t>As intelligence requires knowledge, it is necessary for the computers to acquire knowledge.</a:t>
            </a:r>
            <a:endParaRPr lang="zh-TW" altLang="en-US" sz="2400" dirty="0"/>
          </a:p>
        </p:txBody>
      </p:sp>
      <p:sp>
        <p:nvSpPr>
          <p:cNvPr id="2" name="標題 1"/>
          <p:cNvSpPr>
            <a:spLocks noGrp="1"/>
          </p:cNvSpPr>
          <p:nvPr>
            <p:ph type="title"/>
          </p:nvPr>
        </p:nvSpPr>
        <p:spPr/>
        <p:txBody>
          <a:bodyPr/>
          <a:lstStyle/>
          <a:p>
            <a:r>
              <a:rPr lang="en-US" altLang="zh-TW" dirty="0"/>
              <a:t>What is machine learning?</a:t>
            </a:r>
            <a:endParaRPr lang="zh-TW" altLang="en-US" dirty="0"/>
          </a:p>
        </p:txBody>
      </p:sp>
    </p:spTree>
    <p:extLst>
      <p:ext uri="{BB962C8B-B14F-4D97-AF65-F5344CB8AC3E}">
        <p14:creationId xmlns:p14="http://schemas.microsoft.com/office/powerpoint/2010/main" val="999039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5CCE06FC-537E-4444-BC58-180BF449CE2F}" type="datetime1">
              <a:rPr lang="en-US" smtClean="0"/>
              <a:t>5/9/2023</a:t>
            </a:fld>
            <a:endParaRPr lang="en-US" dirty="0"/>
          </a:p>
        </p:txBody>
      </p:sp>
      <p:sp>
        <p:nvSpPr>
          <p:cNvPr id="5" name="Footer Placeholder 4"/>
          <p:cNvSpPr>
            <a:spLocks noGrp="1"/>
          </p:cNvSpPr>
          <p:nvPr>
            <p:ph type="ftr" sz="quarter" idx="11"/>
          </p:nvPr>
        </p:nvSpPr>
        <p:spPr/>
        <p:txBody>
          <a:bodyPr/>
          <a:lstStyle/>
          <a:p>
            <a:endParaRPr lang="en-US" dirty="0"/>
          </a:p>
        </p:txBody>
      </p:sp>
      <p:pic>
        <p:nvPicPr>
          <p:cNvPr id="6" name="Picture 5"/>
          <p:cNvPicPr>
            <a:picLocks noChangeAspect="1"/>
          </p:cNvPicPr>
          <p:nvPr/>
        </p:nvPicPr>
        <p:blipFill rotWithShape="1">
          <a:blip r:embed="rId2"/>
          <a:srcRect l="6687" t="22000" r="34250" b="21999"/>
          <a:stretch/>
        </p:blipFill>
        <p:spPr>
          <a:xfrm>
            <a:off x="2135505" y="1988820"/>
            <a:ext cx="6750845" cy="3600450"/>
          </a:xfrm>
          <a:prstGeom prst="rect">
            <a:avLst/>
          </a:prstGeom>
        </p:spPr>
      </p:pic>
    </p:spTree>
    <p:extLst>
      <p:ext uri="{BB962C8B-B14F-4D97-AF65-F5344CB8AC3E}">
        <p14:creationId xmlns:p14="http://schemas.microsoft.com/office/powerpoint/2010/main" val="3088312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rotWithShape="1">
          <a:blip r:embed="rId2"/>
          <a:srcRect l="5701" t="21091" r="37585" b="18414"/>
          <a:stretch/>
        </p:blipFill>
        <p:spPr>
          <a:xfrm>
            <a:off x="1775460" y="3429000"/>
            <a:ext cx="4800600" cy="2880360"/>
          </a:xfrm>
          <a:prstGeom prst="rect">
            <a:avLst/>
          </a:prstGeom>
        </p:spPr>
      </p:pic>
      <p:sp>
        <p:nvSpPr>
          <p:cNvPr id="4" name="Date Placeholder 3"/>
          <p:cNvSpPr>
            <a:spLocks noGrp="1"/>
          </p:cNvSpPr>
          <p:nvPr>
            <p:ph type="dt" sz="half" idx="10"/>
          </p:nvPr>
        </p:nvSpPr>
        <p:spPr/>
        <p:txBody>
          <a:bodyPr/>
          <a:lstStyle/>
          <a:p>
            <a:fld id="{C235774A-6F74-43BA-8253-42F145E7C1FD}" type="datetime1">
              <a:rPr lang="en-US" smtClean="0"/>
              <a:t>5/9/2023</a:t>
            </a:fld>
            <a:endParaRPr lang="en-US" dirty="0"/>
          </a:p>
        </p:txBody>
      </p:sp>
      <p:sp>
        <p:nvSpPr>
          <p:cNvPr id="5" name="Footer Placeholder 4"/>
          <p:cNvSpPr>
            <a:spLocks noGrp="1"/>
          </p:cNvSpPr>
          <p:nvPr>
            <p:ph type="ftr" sz="quarter" idx="11"/>
          </p:nvPr>
        </p:nvSpPr>
        <p:spPr/>
        <p:txBody>
          <a:bodyPr/>
          <a:lstStyle/>
          <a:p>
            <a:endParaRPr lang="en-US" dirty="0"/>
          </a:p>
        </p:txBody>
      </p:sp>
      <p:pic>
        <p:nvPicPr>
          <p:cNvPr id="6" name="Picture 5"/>
          <p:cNvPicPr>
            <a:picLocks noChangeAspect="1"/>
          </p:cNvPicPr>
          <p:nvPr/>
        </p:nvPicPr>
        <p:blipFill rotWithShape="1">
          <a:blip r:embed="rId3"/>
          <a:srcRect l="7236" t="21000" r="37000" b="23000"/>
          <a:stretch/>
        </p:blipFill>
        <p:spPr>
          <a:xfrm>
            <a:off x="1750834" y="188595"/>
            <a:ext cx="5178425" cy="2925110"/>
          </a:xfrm>
          <a:prstGeom prst="rect">
            <a:avLst/>
          </a:prstGeom>
        </p:spPr>
      </p:pic>
    </p:spTree>
    <p:extLst>
      <p:ext uri="{BB962C8B-B14F-4D97-AF65-F5344CB8AC3E}">
        <p14:creationId xmlns:p14="http://schemas.microsoft.com/office/powerpoint/2010/main" val="1263524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流程圖: 程序 50"/>
          <p:cNvSpPr/>
          <p:nvPr/>
        </p:nvSpPr>
        <p:spPr>
          <a:xfrm>
            <a:off x="7616622" y="4021066"/>
            <a:ext cx="1800200" cy="1728192"/>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流程圖: 程序 34"/>
          <p:cNvSpPr/>
          <p:nvPr/>
        </p:nvSpPr>
        <p:spPr>
          <a:xfrm>
            <a:off x="5312366" y="4021066"/>
            <a:ext cx="1800200" cy="1728192"/>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流程圖: 程序 18"/>
          <p:cNvSpPr/>
          <p:nvPr/>
        </p:nvSpPr>
        <p:spPr>
          <a:xfrm>
            <a:off x="2399682" y="4021066"/>
            <a:ext cx="1800200" cy="1728192"/>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內容版面配置區 2"/>
          <p:cNvSpPr>
            <a:spLocks noGrp="1"/>
          </p:cNvSpPr>
          <p:nvPr>
            <p:ph idx="1"/>
          </p:nvPr>
        </p:nvSpPr>
        <p:spPr/>
        <p:txBody>
          <a:bodyPr>
            <a:normAutofit/>
          </a:bodyPr>
          <a:lstStyle/>
          <a:p>
            <a:r>
              <a:rPr lang="en-US" altLang="zh-TW" sz="2400" dirty="0"/>
              <a:t>Training is the process of making the system able to learn.</a:t>
            </a:r>
          </a:p>
          <a:p>
            <a:pPr marL="0" indent="0">
              <a:buNone/>
            </a:pPr>
            <a:endParaRPr lang="en-US" altLang="zh-TW" sz="2400" dirty="0"/>
          </a:p>
          <a:p>
            <a:r>
              <a:rPr lang="en-US" altLang="zh-TW" sz="2400" dirty="0"/>
              <a:t>No free lunch rule:</a:t>
            </a:r>
          </a:p>
          <a:p>
            <a:pPr lvl="1"/>
            <a:r>
              <a:rPr lang="en-US" altLang="zh-TW" sz="2000" dirty="0"/>
              <a:t>Training set and testing set come from the same distribution</a:t>
            </a:r>
          </a:p>
          <a:p>
            <a:pPr lvl="1"/>
            <a:r>
              <a:rPr lang="en-US" altLang="zh-TW" sz="2000" dirty="0"/>
              <a:t>Need to make some assumptions or bias</a:t>
            </a:r>
          </a:p>
          <a:p>
            <a:endParaRPr lang="en-US" altLang="zh-TW" sz="2400" dirty="0"/>
          </a:p>
        </p:txBody>
      </p:sp>
      <p:sp>
        <p:nvSpPr>
          <p:cNvPr id="2" name="標題 1"/>
          <p:cNvSpPr>
            <a:spLocks noGrp="1"/>
          </p:cNvSpPr>
          <p:nvPr>
            <p:ph type="title"/>
          </p:nvPr>
        </p:nvSpPr>
        <p:spPr/>
        <p:txBody>
          <a:bodyPr/>
          <a:lstStyle/>
          <a:p>
            <a:r>
              <a:rPr lang="en-US" altLang="zh-TW" dirty="0"/>
              <a:t>Training and testing</a:t>
            </a:r>
            <a:endParaRPr lang="zh-TW" altLang="en-US" dirty="0"/>
          </a:p>
        </p:txBody>
      </p:sp>
      <p:sp>
        <p:nvSpPr>
          <p:cNvPr id="4" name="乘號 3"/>
          <p:cNvSpPr/>
          <p:nvPr/>
        </p:nvSpPr>
        <p:spPr>
          <a:xfrm>
            <a:off x="2494835" y="4117077"/>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乘號 4"/>
          <p:cNvSpPr/>
          <p:nvPr/>
        </p:nvSpPr>
        <p:spPr>
          <a:xfrm>
            <a:off x="2710859" y="4261093"/>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乘號 5"/>
          <p:cNvSpPr/>
          <p:nvPr/>
        </p:nvSpPr>
        <p:spPr>
          <a:xfrm>
            <a:off x="2782867" y="4045069"/>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乘號 6"/>
          <p:cNvSpPr/>
          <p:nvPr/>
        </p:nvSpPr>
        <p:spPr>
          <a:xfrm>
            <a:off x="2494835" y="4333101"/>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乘號 7"/>
          <p:cNvSpPr/>
          <p:nvPr/>
        </p:nvSpPr>
        <p:spPr>
          <a:xfrm>
            <a:off x="2998891" y="4261093"/>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乘號 8"/>
          <p:cNvSpPr/>
          <p:nvPr/>
        </p:nvSpPr>
        <p:spPr>
          <a:xfrm>
            <a:off x="2926883" y="4477117"/>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乘號 9"/>
          <p:cNvSpPr/>
          <p:nvPr/>
        </p:nvSpPr>
        <p:spPr>
          <a:xfrm>
            <a:off x="2638851" y="4549125"/>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流程圖: 接點 10"/>
          <p:cNvSpPr/>
          <p:nvPr/>
        </p:nvSpPr>
        <p:spPr>
          <a:xfrm>
            <a:off x="3351216" y="4829156"/>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2" name="流程圖: 接點 11"/>
          <p:cNvSpPr/>
          <p:nvPr/>
        </p:nvSpPr>
        <p:spPr>
          <a:xfrm>
            <a:off x="3135192" y="5045180"/>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3" name="流程圖: 接點 12"/>
          <p:cNvSpPr/>
          <p:nvPr/>
        </p:nvSpPr>
        <p:spPr>
          <a:xfrm>
            <a:off x="3639248" y="4829156"/>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4" name="流程圖: 接點 13"/>
          <p:cNvSpPr/>
          <p:nvPr/>
        </p:nvSpPr>
        <p:spPr>
          <a:xfrm>
            <a:off x="3423224" y="5045180"/>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5" name="流程圖: 接點 14"/>
          <p:cNvSpPr/>
          <p:nvPr/>
        </p:nvSpPr>
        <p:spPr>
          <a:xfrm>
            <a:off x="3279208" y="5261204"/>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6" name="流程圖: 接點 15"/>
          <p:cNvSpPr/>
          <p:nvPr/>
        </p:nvSpPr>
        <p:spPr>
          <a:xfrm>
            <a:off x="3711256" y="5045180"/>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7" name="流程圖: 接點 16"/>
          <p:cNvSpPr/>
          <p:nvPr/>
        </p:nvSpPr>
        <p:spPr>
          <a:xfrm>
            <a:off x="3567240" y="5261204"/>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8" name="流程圖: 接點 17"/>
          <p:cNvSpPr/>
          <p:nvPr/>
        </p:nvSpPr>
        <p:spPr>
          <a:xfrm>
            <a:off x="3423224" y="5405220"/>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0" name="乘號 19"/>
          <p:cNvSpPr/>
          <p:nvPr/>
        </p:nvSpPr>
        <p:spPr>
          <a:xfrm>
            <a:off x="5407519" y="4117077"/>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乘號 20"/>
          <p:cNvSpPr/>
          <p:nvPr/>
        </p:nvSpPr>
        <p:spPr>
          <a:xfrm>
            <a:off x="5384375" y="4309099"/>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乘號 21"/>
          <p:cNvSpPr/>
          <p:nvPr/>
        </p:nvSpPr>
        <p:spPr>
          <a:xfrm>
            <a:off x="5695551" y="4045069"/>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乘號 22"/>
          <p:cNvSpPr/>
          <p:nvPr/>
        </p:nvSpPr>
        <p:spPr>
          <a:xfrm>
            <a:off x="5551535" y="4333101"/>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乘號 23"/>
          <p:cNvSpPr/>
          <p:nvPr/>
        </p:nvSpPr>
        <p:spPr>
          <a:xfrm>
            <a:off x="5767559" y="4261093"/>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乘號 24"/>
          <p:cNvSpPr/>
          <p:nvPr/>
        </p:nvSpPr>
        <p:spPr>
          <a:xfrm>
            <a:off x="5983583" y="4093075"/>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乘號 25"/>
          <p:cNvSpPr/>
          <p:nvPr/>
        </p:nvSpPr>
        <p:spPr>
          <a:xfrm>
            <a:off x="5695551" y="4477117"/>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流程圖: 接點 26"/>
          <p:cNvSpPr/>
          <p:nvPr/>
        </p:nvSpPr>
        <p:spPr>
          <a:xfrm>
            <a:off x="6263900" y="4829156"/>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8" name="流程圖: 接點 27"/>
          <p:cNvSpPr/>
          <p:nvPr/>
        </p:nvSpPr>
        <p:spPr>
          <a:xfrm>
            <a:off x="5903860" y="5045180"/>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9" name="流程圖: 接點 28"/>
          <p:cNvSpPr/>
          <p:nvPr/>
        </p:nvSpPr>
        <p:spPr>
          <a:xfrm>
            <a:off x="6551932" y="4829156"/>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0" name="流程圖: 接點 29"/>
          <p:cNvSpPr/>
          <p:nvPr/>
        </p:nvSpPr>
        <p:spPr>
          <a:xfrm>
            <a:off x="6551932" y="5045180"/>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1" name="流程圖: 接點 30"/>
          <p:cNvSpPr/>
          <p:nvPr/>
        </p:nvSpPr>
        <p:spPr>
          <a:xfrm>
            <a:off x="6191892" y="5045180"/>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2" name="流程圖: 接點 31"/>
          <p:cNvSpPr/>
          <p:nvPr/>
        </p:nvSpPr>
        <p:spPr>
          <a:xfrm>
            <a:off x="6767956" y="5045180"/>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3" name="流程圖: 接點 32"/>
          <p:cNvSpPr/>
          <p:nvPr/>
        </p:nvSpPr>
        <p:spPr>
          <a:xfrm>
            <a:off x="6695948" y="5261204"/>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4" name="流程圖: 接點 33"/>
          <p:cNvSpPr/>
          <p:nvPr/>
        </p:nvSpPr>
        <p:spPr>
          <a:xfrm>
            <a:off x="6335908" y="5405220"/>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6" name="乘號 35"/>
          <p:cNvSpPr/>
          <p:nvPr/>
        </p:nvSpPr>
        <p:spPr>
          <a:xfrm>
            <a:off x="7783783" y="4045069"/>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乘號 36"/>
          <p:cNvSpPr/>
          <p:nvPr/>
        </p:nvSpPr>
        <p:spPr>
          <a:xfrm>
            <a:off x="8431855" y="4045069"/>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乘號 37"/>
          <p:cNvSpPr/>
          <p:nvPr/>
        </p:nvSpPr>
        <p:spPr>
          <a:xfrm>
            <a:off x="7999807" y="4117077"/>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乘號 38"/>
          <p:cNvSpPr/>
          <p:nvPr/>
        </p:nvSpPr>
        <p:spPr>
          <a:xfrm>
            <a:off x="7638987" y="4191891"/>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乘號 39"/>
          <p:cNvSpPr/>
          <p:nvPr/>
        </p:nvSpPr>
        <p:spPr>
          <a:xfrm>
            <a:off x="8215831" y="4045069"/>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乘號 40"/>
          <p:cNvSpPr/>
          <p:nvPr/>
        </p:nvSpPr>
        <p:spPr>
          <a:xfrm>
            <a:off x="8647879" y="4189085"/>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乘號 41"/>
          <p:cNvSpPr/>
          <p:nvPr/>
        </p:nvSpPr>
        <p:spPr>
          <a:xfrm>
            <a:off x="8863903" y="4045069"/>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流程圖: 接點 42"/>
          <p:cNvSpPr/>
          <p:nvPr/>
        </p:nvSpPr>
        <p:spPr>
          <a:xfrm>
            <a:off x="7694973" y="5341213"/>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4" name="流程圖: 接點 43"/>
          <p:cNvSpPr/>
          <p:nvPr/>
        </p:nvSpPr>
        <p:spPr>
          <a:xfrm>
            <a:off x="7776068" y="5549236"/>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5" name="流程圖: 接點 44"/>
          <p:cNvSpPr/>
          <p:nvPr/>
        </p:nvSpPr>
        <p:spPr>
          <a:xfrm>
            <a:off x="9000204" y="4829156"/>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6" name="流程圖: 接點 45"/>
          <p:cNvSpPr/>
          <p:nvPr/>
        </p:nvSpPr>
        <p:spPr>
          <a:xfrm>
            <a:off x="8712172" y="5117188"/>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7" name="流程圖: 接點 46"/>
          <p:cNvSpPr/>
          <p:nvPr/>
        </p:nvSpPr>
        <p:spPr>
          <a:xfrm>
            <a:off x="8496148" y="5261204"/>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8" name="流程圖: 接點 47"/>
          <p:cNvSpPr/>
          <p:nvPr/>
        </p:nvSpPr>
        <p:spPr>
          <a:xfrm>
            <a:off x="9072212" y="5045180"/>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9" name="流程圖: 接點 48"/>
          <p:cNvSpPr/>
          <p:nvPr/>
        </p:nvSpPr>
        <p:spPr>
          <a:xfrm>
            <a:off x="8424140" y="5477228"/>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50" name="流程圖: 接點 49"/>
          <p:cNvSpPr/>
          <p:nvPr/>
        </p:nvSpPr>
        <p:spPr>
          <a:xfrm>
            <a:off x="8640164" y="5405220"/>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52" name="向右箭號 51"/>
          <p:cNvSpPr/>
          <p:nvPr/>
        </p:nvSpPr>
        <p:spPr>
          <a:xfrm>
            <a:off x="4382926" y="4469116"/>
            <a:ext cx="707221" cy="704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乘號 52"/>
          <p:cNvSpPr/>
          <p:nvPr/>
        </p:nvSpPr>
        <p:spPr>
          <a:xfrm>
            <a:off x="5983583" y="4333101"/>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乘號 53"/>
          <p:cNvSpPr/>
          <p:nvPr/>
        </p:nvSpPr>
        <p:spPr>
          <a:xfrm>
            <a:off x="5928343" y="4565893"/>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乘號 54"/>
          <p:cNvSpPr/>
          <p:nvPr/>
        </p:nvSpPr>
        <p:spPr>
          <a:xfrm>
            <a:off x="6176463" y="4381107"/>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乘號 55"/>
          <p:cNvSpPr/>
          <p:nvPr/>
        </p:nvSpPr>
        <p:spPr>
          <a:xfrm>
            <a:off x="6199607" y="4189085"/>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乘號 56"/>
          <p:cNvSpPr/>
          <p:nvPr/>
        </p:nvSpPr>
        <p:spPr>
          <a:xfrm>
            <a:off x="5407519" y="4477117"/>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乘號 57"/>
          <p:cNvSpPr/>
          <p:nvPr/>
        </p:nvSpPr>
        <p:spPr>
          <a:xfrm>
            <a:off x="5623543" y="4621133"/>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乘號 58"/>
          <p:cNvSpPr/>
          <p:nvPr/>
        </p:nvSpPr>
        <p:spPr>
          <a:xfrm>
            <a:off x="5928343" y="4565893"/>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乘號 59"/>
          <p:cNvSpPr/>
          <p:nvPr/>
        </p:nvSpPr>
        <p:spPr>
          <a:xfrm>
            <a:off x="6159746" y="4568838"/>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流程圖: 接點 60"/>
          <p:cNvSpPr/>
          <p:nvPr/>
        </p:nvSpPr>
        <p:spPr>
          <a:xfrm>
            <a:off x="6056260" y="5197580"/>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62" name="流程圖: 接點 61"/>
          <p:cNvSpPr/>
          <p:nvPr/>
        </p:nvSpPr>
        <p:spPr>
          <a:xfrm>
            <a:off x="6047876" y="5405220"/>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63" name="流程圖: 接點 62"/>
          <p:cNvSpPr/>
          <p:nvPr/>
        </p:nvSpPr>
        <p:spPr>
          <a:xfrm>
            <a:off x="6361060" y="5189196"/>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64" name="流程圖: 接點 63"/>
          <p:cNvSpPr/>
          <p:nvPr/>
        </p:nvSpPr>
        <p:spPr>
          <a:xfrm>
            <a:off x="6551932" y="5405220"/>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65" name="流程圖: 接點 64"/>
          <p:cNvSpPr/>
          <p:nvPr/>
        </p:nvSpPr>
        <p:spPr>
          <a:xfrm>
            <a:off x="6191892" y="5549236"/>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66" name="流程圖: 接點 65"/>
          <p:cNvSpPr/>
          <p:nvPr/>
        </p:nvSpPr>
        <p:spPr>
          <a:xfrm>
            <a:off x="5831852" y="5261204"/>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67" name="乘號 66"/>
          <p:cNvSpPr/>
          <p:nvPr/>
        </p:nvSpPr>
        <p:spPr>
          <a:xfrm>
            <a:off x="7783783" y="4333101"/>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乘號 67"/>
          <p:cNvSpPr/>
          <p:nvPr/>
        </p:nvSpPr>
        <p:spPr>
          <a:xfrm>
            <a:off x="7936183" y="4485501"/>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乘號 68"/>
          <p:cNvSpPr/>
          <p:nvPr/>
        </p:nvSpPr>
        <p:spPr>
          <a:xfrm>
            <a:off x="7783783" y="4693141"/>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流程圖: 接點 69"/>
          <p:cNvSpPr/>
          <p:nvPr/>
        </p:nvSpPr>
        <p:spPr>
          <a:xfrm>
            <a:off x="9144220" y="4613132"/>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71" name="流程圖: 接點 70"/>
          <p:cNvSpPr/>
          <p:nvPr/>
        </p:nvSpPr>
        <p:spPr>
          <a:xfrm>
            <a:off x="8872956" y="5133956"/>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72" name="流程圖: 接點 71"/>
          <p:cNvSpPr/>
          <p:nvPr/>
        </p:nvSpPr>
        <p:spPr>
          <a:xfrm>
            <a:off x="8208116" y="5549236"/>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73" name="流程圖: 接點 72"/>
          <p:cNvSpPr/>
          <p:nvPr/>
        </p:nvSpPr>
        <p:spPr>
          <a:xfrm>
            <a:off x="7992092" y="5477228"/>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Tree>
    <p:extLst>
      <p:ext uri="{BB962C8B-B14F-4D97-AF65-F5344CB8AC3E}">
        <p14:creationId xmlns:p14="http://schemas.microsoft.com/office/powerpoint/2010/main" val="1127925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1"/>
          <p:cNvSpPr txBox="1">
            <a:spLocks noChangeArrowheads="1"/>
          </p:cNvSpPr>
          <p:nvPr/>
        </p:nvSpPr>
        <p:spPr bwMode="auto">
          <a:xfrm>
            <a:off x="2057400" y="304800"/>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Arial"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Arial"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Arial"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Arial"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Arial" pitchFamily="34"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Arial" pitchFamily="34"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Arial" pitchFamily="34"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Arial" pitchFamily="34"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Arial" pitchFamily="34" charset="0"/>
              </a:defRPr>
            </a:lvl9pPr>
          </a:lstStyle>
          <a:p>
            <a:pPr eaLnBrk="1" hangingPunct="1">
              <a:buClrTx/>
              <a:buFontTx/>
              <a:buNone/>
            </a:pPr>
            <a:r>
              <a:rPr lang="en-US" sz="2000" b="1">
                <a:solidFill>
                  <a:srgbClr val="0000FF"/>
                </a:solidFill>
                <a:latin typeface="Verdana" pitchFamily="34" charset="0"/>
              </a:rPr>
              <a:t>Assessing Performance</a:t>
            </a:r>
          </a:p>
        </p:txBody>
      </p:sp>
      <p:sp>
        <p:nvSpPr>
          <p:cNvPr id="41987" name="Text Box 2"/>
          <p:cNvSpPr txBox="1">
            <a:spLocks noChangeArrowheads="1"/>
          </p:cNvSpPr>
          <p:nvPr/>
        </p:nvSpPr>
        <p:spPr bwMode="auto">
          <a:xfrm>
            <a:off x="2133600" y="1143000"/>
            <a:ext cx="7848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lstStyle>
            <a:lvl1pPr marL="609600" indent="-606425" eaLnBrk="0" hangingPunct="0">
              <a:tabLst>
                <a:tab pos="609600" algn="l"/>
                <a:tab pos="1066800" algn="l"/>
                <a:tab pos="1524000" algn="l"/>
                <a:tab pos="1981200" algn="l"/>
                <a:tab pos="2438400" algn="l"/>
                <a:tab pos="2895600" algn="l"/>
                <a:tab pos="3352800" algn="l"/>
                <a:tab pos="3810000" algn="l"/>
                <a:tab pos="4267200" algn="l"/>
                <a:tab pos="4724400" algn="l"/>
                <a:tab pos="5181600" algn="l"/>
                <a:tab pos="5638800" algn="l"/>
                <a:tab pos="6096000" algn="l"/>
                <a:tab pos="6553200" algn="l"/>
                <a:tab pos="7010400" algn="l"/>
                <a:tab pos="7467600" algn="l"/>
                <a:tab pos="7924800" algn="l"/>
                <a:tab pos="8382000" algn="l"/>
                <a:tab pos="8839200" algn="l"/>
                <a:tab pos="9296400" algn="l"/>
                <a:tab pos="9753600" algn="l"/>
              </a:tabLst>
              <a:defRPr>
                <a:solidFill>
                  <a:schemeClr val="bg1"/>
                </a:solidFill>
                <a:latin typeface="Arial" pitchFamily="34" charset="0"/>
                <a:cs typeface="Arial" pitchFamily="34" charset="0"/>
              </a:defRPr>
            </a:lvl1pPr>
            <a:lvl2pPr eaLnBrk="0" hangingPunct="0">
              <a:tabLst>
                <a:tab pos="609600" algn="l"/>
                <a:tab pos="1066800" algn="l"/>
                <a:tab pos="1524000" algn="l"/>
                <a:tab pos="1981200" algn="l"/>
                <a:tab pos="2438400" algn="l"/>
                <a:tab pos="2895600" algn="l"/>
                <a:tab pos="3352800" algn="l"/>
                <a:tab pos="3810000" algn="l"/>
                <a:tab pos="4267200" algn="l"/>
                <a:tab pos="4724400" algn="l"/>
                <a:tab pos="5181600" algn="l"/>
                <a:tab pos="5638800" algn="l"/>
                <a:tab pos="6096000" algn="l"/>
                <a:tab pos="6553200" algn="l"/>
                <a:tab pos="7010400" algn="l"/>
                <a:tab pos="7467600" algn="l"/>
                <a:tab pos="7924800" algn="l"/>
                <a:tab pos="8382000" algn="l"/>
                <a:tab pos="8839200" algn="l"/>
                <a:tab pos="9296400" algn="l"/>
                <a:tab pos="9753600" algn="l"/>
              </a:tabLst>
              <a:defRPr>
                <a:solidFill>
                  <a:schemeClr val="bg1"/>
                </a:solidFill>
                <a:latin typeface="Arial" pitchFamily="34" charset="0"/>
                <a:cs typeface="Arial" pitchFamily="34" charset="0"/>
              </a:defRPr>
            </a:lvl2pPr>
            <a:lvl3pPr eaLnBrk="0" hangingPunct="0">
              <a:tabLst>
                <a:tab pos="609600" algn="l"/>
                <a:tab pos="1066800" algn="l"/>
                <a:tab pos="1524000" algn="l"/>
                <a:tab pos="1981200" algn="l"/>
                <a:tab pos="2438400" algn="l"/>
                <a:tab pos="2895600" algn="l"/>
                <a:tab pos="3352800" algn="l"/>
                <a:tab pos="3810000" algn="l"/>
                <a:tab pos="4267200" algn="l"/>
                <a:tab pos="4724400" algn="l"/>
                <a:tab pos="5181600" algn="l"/>
                <a:tab pos="5638800" algn="l"/>
                <a:tab pos="6096000" algn="l"/>
                <a:tab pos="6553200" algn="l"/>
                <a:tab pos="7010400" algn="l"/>
                <a:tab pos="7467600" algn="l"/>
                <a:tab pos="7924800" algn="l"/>
                <a:tab pos="8382000" algn="l"/>
                <a:tab pos="8839200" algn="l"/>
                <a:tab pos="9296400" algn="l"/>
                <a:tab pos="9753600" algn="l"/>
              </a:tabLst>
              <a:defRPr>
                <a:solidFill>
                  <a:schemeClr val="bg1"/>
                </a:solidFill>
                <a:latin typeface="Arial" pitchFamily="34" charset="0"/>
                <a:cs typeface="Arial" pitchFamily="34" charset="0"/>
              </a:defRPr>
            </a:lvl3pPr>
            <a:lvl4pPr eaLnBrk="0" hangingPunct="0">
              <a:tabLst>
                <a:tab pos="609600" algn="l"/>
                <a:tab pos="1066800" algn="l"/>
                <a:tab pos="1524000" algn="l"/>
                <a:tab pos="1981200" algn="l"/>
                <a:tab pos="2438400" algn="l"/>
                <a:tab pos="2895600" algn="l"/>
                <a:tab pos="3352800" algn="l"/>
                <a:tab pos="3810000" algn="l"/>
                <a:tab pos="4267200" algn="l"/>
                <a:tab pos="4724400" algn="l"/>
                <a:tab pos="5181600" algn="l"/>
                <a:tab pos="5638800" algn="l"/>
                <a:tab pos="6096000" algn="l"/>
                <a:tab pos="6553200" algn="l"/>
                <a:tab pos="7010400" algn="l"/>
                <a:tab pos="7467600" algn="l"/>
                <a:tab pos="7924800" algn="l"/>
                <a:tab pos="8382000" algn="l"/>
                <a:tab pos="8839200" algn="l"/>
                <a:tab pos="9296400" algn="l"/>
                <a:tab pos="9753600" algn="l"/>
              </a:tabLst>
              <a:defRPr>
                <a:solidFill>
                  <a:schemeClr val="bg1"/>
                </a:solidFill>
                <a:latin typeface="Arial" pitchFamily="34" charset="0"/>
                <a:cs typeface="Arial" pitchFamily="34" charset="0"/>
              </a:defRPr>
            </a:lvl4pPr>
            <a:lvl5pPr eaLnBrk="0" hangingPunct="0">
              <a:tabLst>
                <a:tab pos="609600" algn="l"/>
                <a:tab pos="1066800" algn="l"/>
                <a:tab pos="1524000" algn="l"/>
                <a:tab pos="1981200" algn="l"/>
                <a:tab pos="2438400" algn="l"/>
                <a:tab pos="2895600" algn="l"/>
                <a:tab pos="3352800" algn="l"/>
                <a:tab pos="3810000" algn="l"/>
                <a:tab pos="4267200" algn="l"/>
                <a:tab pos="4724400" algn="l"/>
                <a:tab pos="5181600" algn="l"/>
                <a:tab pos="5638800" algn="l"/>
                <a:tab pos="6096000" algn="l"/>
                <a:tab pos="6553200" algn="l"/>
                <a:tab pos="7010400" algn="l"/>
                <a:tab pos="7467600" algn="l"/>
                <a:tab pos="7924800" algn="l"/>
                <a:tab pos="8382000" algn="l"/>
                <a:tab pos="8839200" algn="l"/>
                <a:tab pos="9296400" algn="l"/>
                <a:tab pos="9753600" algn="l"/>
              </a:tabLst>
              <a:defRPr>
                <a:solidFill>
                  <a:schemeClr val="bg1"/>
                </a:solidFill>
                <a:latin typeface="Arial" pitchFamily="34" charset="0"/>
                <a:cs typeface="Arial" pitchFamily="34"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609600" algn="l"/>
                <a:tab pos="1066800" algn="l"/>
                <a:tab pos="1524000" algn="l"/>
                <a:tab pos="1981200" algn="l"/>
                <a:tab pos="2438400" algn="l"/>
                <a:tab pos="2895600" algn="l"/>
                <a:tab pos="3352800" algn="l"/>
                <a:tab pos="3810000" algn="l"/>
                <a:tab pos="4267200" algn="l"/>
                <a:tab pos="4724400" algn="l"/>
                <a:tab pos="5181600" algn="l"/>
                <a:tab pos="5638800" algn="l"/>
                <a:tab pos="6096000" algn="l"/>
                <a:tab pos="6553200" algn="l"/>
                <a:tab pos="7010400" algn="l"/>
                <a:tab pos="7467600" algn="l"/>
                <a:tab pos="7924800" algn="l"/>
                <a:tab pos="8382000" algn="l"/>
                <a:tab pos="8839200" algn="l"/>
                <a:tab pos="9296400" algn="l"/>
                <a:tab pos="9753600" algn="l"/>
              </a:tabLst>
              <a:defRPr>
                <a:solidFill>
                  <a:schemeClr val="bg1"/>
                </a:solidFill>
                <a:latin typeface="Arial" pitchFamily="34" charset="0"/>
                <a:cs typeface="Arial" pitchFamily="34"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609600" algn="l"/>
                <a:tab pos="1066800" algn="l"/>
                <a:tab pos="1524000" algn="l"/>
                <a:tab pos="1981200" algn="l"/>
                <a:tab pos="2438400" algn="l"/>
                <a:tab pos="2895600" algn="l"/>
                <a:tab pos="3352800" algn="l"/>
                <a:tab pos="3810000" algn="l"/>
                <a:tab pos="4267200" algn="l"/>
                <a:tab pos="4724400" algn="l"/>
                <a:tab pos="5181600" algn="l"/>
                <a:tab pos="5638800" algn="l"/>
                <a:tab pos="6096000" algn="l"/>
                <a:tab pos="6553200" algn="l"/>
                <a:tab pos="7010400" algn="l"/>
                <a:tab pos="7467600" algn="l"/>
                <a:tab pos="7924800" algn="l"/>
                <a:tab pos="8382000" algn="l"/>
                <a:tab pos="8839200" algn="l"/>
                <a:tab pos="9296400" algn="l"/>
                <a:tab pos="9753600" algn="l"/>
              </a:tabLst>
              <a:defRPr>
                <a:solidFill>
                  <a:schemeClr val="bg1"/>
                </a:solidFill>
                <a:latin typeface="Arial" pitchFamily="34" charset="0"/>
                <a:cs typeface="Arial" pitchFamily="34"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609600" algn="l"/>
                <a:tab pos="1066800" algn="l"/>
                <a:tab pos="1524000" algn="l"/>
                <a:tab pos="1981200" algn="l"/>
                <a:tab pos="2438400" algn="l"/>
                <a:tab pos="2895600" algn="l"/>
                <a:tab pos="3352800" algn="l"/>
                <a:tab pos="3810000" algn="l"/>
                <a:tab pos="4267200" algn="l"/>
                <a:tab pos="4724400" algn="l"/>
                <a:tab pos="5181600" algn="l"/>
                <a:tab pos="5638800" algn="l"/>
                <a:tab pos="6096000" algn="l"/>
                <a:tab pos="6553200" algn="l"/>
                <a:tab pos="7010400" algn="l"/>
                <a:tab pos="7467600" algn="l"/>
                <a:tab pos="7924800" algn="l"/>
                <a:tab pos="8382000" algn="l"/>
                <a:tab pos="8839200" algn="l"/>
                <a:tab pos="9296400" algn="l"/>
                <a:tab pos="9753600" algn="l"/>
              </a:tabLst>
              <a:defRPr>
                <a:solidFill>
                  <a:schemeClr val="bg1"/>
                </a:solidFill>
                <a:latin typeface="Arial" pitchFamily="34" charset="0"/>
                <a:cs typeface="Arial" pitchFamily="34"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609600" algn="l"/>
                <a:tab pos="1066800" algn="l"/>
                <a:tab pos="1524000" algn="l"/>
                <a:tab pos="1981200" algn="l"/>
                <a:tab pos="2438400" algn="l"/>
                <a:tab pos="2895600" algn="l"/>
                <a:tab pos="3352800" algn="l"/>
                <a:tab pos="3810000" algn="l"/>
                <a:tab pos="4267200" algn="l"/>
                <a:tab pos="4724400" algn="l"/>
                <a:tab pos="5181600" algn="l"/>
                <a:tab pos="5638800" algn="l"/>
                <a:tab pos="6096000" algn="l"/>
                <a:tab pos="6553200" algn="l"/>
                <a:tab pos="7010400" algn="l"/>
                <a:tab pos="7467600" algn="l"/>
                <a:tab pos="7924800" algn="l"/>
                <a:tab pos="8382000" algn="l"/>
                <a:tab pos="8839200" algn="l"/>
                <a:tab pos="9296400" algn="l"/>
                <a:tab pos="9753600" algn="l"/>
              </a:tabLst>
              <a:defRPr>
                <a:solidFill>
                  <a:schemeClr val="bg1"/>
                </a:solidFill>
                <a:latin typeface="Arial" pitchFamily="34" charset="0"/>
                <a:cs typeface="Arial" pitchFamily="34" charset="0"/>
              </a:defRPr>
            </a:lvl9pPr>
          </a:lstStyle>
          <a:p>
            <a:pPr eaLnBrk="1" hangingPunct="1">
              <a:spcBef>
                <a:spcPts val="350"/>
              </a:spcBef>
            </a:pPr>
            <a:r>
              <a:rPr lang="en-US" sz="1400">
                <a:solidFill>
                  <a:srgbClr val="000000"/>
                </a:solidFill>
                <a:latin typeface="Verdana" pitchFamily="34" charset="0"/>
              </a:rPr>
              <a:t>Training data performance is typically optimistic</a:t>
            </a:r>
          </a:p>
          <a:p>
            <a:pPr eaLnBrk="1" hangingPunct="1">
              <a:spcBef>
                <a:spcPts val="350"/>
              </a:spcBef>
            </a:pPr>
            <a:r>
              <a:rPr lang="en-US" sz="1400">
                <a:solidFill>
                  <a:srgbClr val="000000"/>
                </a:solidFill>
                <a:latin typeface="Verdana" pitchFamily="34" charset="0"/>
              </a:rPr>
              <a:t>	e.g., error rate on training data</a:t>
            </a:r>
          </a:p>
          <a:p>
            <a:pPr eaLnBrk="1" hangingPunct="1">
              <a:spcBef>
                <a:spcPts val="350"/>
              </a:spcBef>
            </a:pPr>
            <a:endParaRPr lang="en-US" sz="1400">
              <a:solidFill>
                <a:srgbClr val="000000"/>
              </a:solidFill>
              <a:latin typeface="Verdana" pitchFamily="34" charset="0"/>
            </a:endParaRPr>
          </a:p>
          <a:p>
            <a:pPr eaLnBrk="1" hangingPunct="1">
              <a:spcBef>
                <a:spcPts val="350"/>
              </a:spcBef>
            </a:pPr>
            <a:endParaRPr lang="en-US" sz="1400">
              <a:solidFill>
                <a:srgbClr val="000000"/>
              </a:solidFill>
              <a:latin typeface="Verdana" pitchFamily="34" charset="0"/>
            </a:endParaRPr>
          </a:p>
          <a:p>
            <a:pPr eaLnBrk="1" hangingPunct="1">
              <a:spcBef>
                <a:spcPts val="350"/>
              </a:spcBef>
            </a:pPr>
            <a:r>
              <a:rPr lang="en-US" sz="1400">
                <a:solidFill>
                  <a:srgbClr val="000000"/>
                </a:solidFill>
                <a:latin typeface="Verdana" pitchFamily="34" charset="0"/>
              </a:rPr>
              <a:t>Reasons?</a:t>
            </a:r>
          </a:p>
          <a:p>
            <a:pPr eaLnBrk="1" hangingPunct="1">
              <a:spcBef>
                <a:spcPts val="350"/>
              </a:spcBef>
            </a:pPr>
            <a:r>
              <a:rPr lang="en-US" sz="1400">
                <a:solidFill>
                  <a:srgbClr val="000000"/>
                </a:solidFill>
                <a:latin typeface="Verdana" pitchFamily="34" charset="0"/>
              </a:rPr>
              <a:t>	- classifier may not have enough data to fully learn the concept (but</a:t>
            </a:r>
          </a:p>
          <a:p>
            <a:pPr eaLnBrk="1" hangingPunct="1">
              <a:spcBef>
                <a:spcPts val="350"/>
              </a:spcBef>
            </a:pPr>
            <a:r>
              <a:rPr lang="en-US" sz="1400">
                <a:solidFill>
                  <a:srgbClr val="000000"/>
                </a:solidFill>
                <a:latin typeface="Verdana" pitchFamily="34" charset="0"/>
              </a:rPr>
              <a:t>               on training data we don’t know this)</a:t>
            </a:r>
          </a:p>
          <a:p>
            <a:pPr eaLnBrk="1" hangingPunct="1">
              <a:spcBef>
                <a:spcPts val="350"/>
              </a:spcBef>
            </a:pPr>
            <a:r>
              <a:rPr lang="en-US" sz="1400">
                <a:solidFill>
                  <a:srgbClr val="000000"/>
                </a:solidFill>
                <a:latin typeface="Verdana" pitchFamily="34" charset="0"/>
              </a:rPr>
              <a:t>          - for noisy data, the classifier may overfit the training data</a:t>
            </a:r>
          </a:p>
          <a:p>
            <a:pPr eaLnBrk="1" hangingPunct="1">
              <a:spcBef>
                <a:spcPts val="350"/>
              </a:spcBef>
            </a:pPr>
            <a:endParaRPr lang="en-US" sz="1400">
              <a:solidFill>
                <a:srgbClr val="000000"/>
              </a:solidFill>
              <a:latin typeface="Verdana" pitchFamily="34" charset="0"/>
            </a:endParaRPr>
          </a:p>
          <a:p>
            <a:pPr eaLnBrk="1" hangingPunct="1">
              <a:spcBef>
                <a:spcPts val="350"/>
              </a:spcBef>
            </a:pPr>
            <a:endParaRPr lang="en-US" sz="1400">
              <a:solidFill>
                <a:srgbClr val="000000"/>
              </a:solidFill>
              <a:latin typeface="Verdana" pitchFamily="34" charset="0"/>
            </a:endParaRPr>
          </a:p>
          <a:p>
            <a:pPr eaLnBrk="1" hangingPunct="1">
              <a:spcBef>
                <a:spcPts val="350"/>
              </a:spcBef>
            </a:pPr>
            <a:r>
              <a:rPr lang="en-US" sz="1400">
                <a:solidFill>
                  <a:srgbClr val="000000"/>
                </a:solidFill>
                <a:latin typeface="Verdana" pitchFamily="34" charset="0"/>
              </a:rPr>
              <a:t>In practice we want to assess performance “out of sample”</a:t>
            </a:r>
          </a:p>
          <a:p>
            <a:pPr eaLnBrk="1" hangingPunct="1">
              <a:spcBef>
                <a:spcPts val="350"/>
              </a:spcBef>
            </a:pPr>
            <a:r>
              <a:rPr lang="en-US" sz="1400">
                <a:solidFill>
                  <a:srgbClr val="000000"/>
                </a:solidFill>
                <a:latin typeface="Verdana" pitchFamily="34" charset="0"/>
              </a:rPr>
              <a:t>	how well will the classifier do on new unseen data? This is the</a:t>
            </a:r>
          </a:p>
          <a:p>
            <a:pPr eaLnBrk="1" hangingPunct="1">
              <a:spcBef>
                <a:spcPts val="350"/>
              </a:spcBef>
            </a:pPr>
            <a:r>
              <a:rPr lang="en-US" sz="1400">
                <a:solidFill>
                  <a:srgbClr val="000000"/>
                </a:solidFill>
                <a:latin typeface="Verdana" pitchFamily="34" charset="0"/>
              </a:rPr>
              <a:t>            true test of what we have learned (just like a classroom)</a:t>
            </a:r>
          </a:p>
          <a:p>
            <a:pPr eaLnBrk="1" hangingPunct="1">
              <a:spcBef>
                <a:spcPts val="350"/>
              </a:spcBef>
            </a:pPr>
            <a:endParaRPr lang="en-US" sz="1400">
              <a:solidFill>
                <a:srgbClr val="000000"/>
              </a:solidFill>
              <a:latin typeface="Verdana" pitchFamily="34" charset="0"/>
            </a:endParaRPr>
          </a:p>
          <a:p>
            <a:pPr eaLnBrk="1" hangingPunct="1">
              <a:spcBef>
                <a:spcPts val="350"/>
              </a:spcBef>
            </a:pPr>
            <a:r>
              <a:rPr lang="en-US" sz="1400">
                <a:solidFill>
                  <a:srgbClr val="000000"/>
                </a:solidFill>
                <a:latin typeface="Verdana" pitchFamily="34" charset="0"/>
              </a:rPr>
              <a:t>With large data sets we can partition our data into 2 subsets, train and test</a:t>
            </a:r>
          </a:p>
          <a:p>
            <a:pPr eaLnBrk="1" hangingPunct="1">
              <a:spcBef>
                <a:spcPts val="350"/>
              </a:spcBef>
            </a:pPr>
            <a:r>
              <a:rPr lang="en-US" sz="1400">
                <a:solidFill>
                  <a:srgbClr val="000000"/>
                </a:solidFill>
                <a:latin typeface="Verdana" pitchFamily="34" charset="0"/>
              </a:rPr>
              <a:t>	- build a model on the training data</a:t>
            </a:r>
          </a:p>
          <a:p>
            <a:pPr eaLnBrk="1" hangingPunct="1">
              <a:spcBef>
                <a:spcPts val="350"/>
              </a:spcBef>
            </a:pPr>
            <a:r>
              <a:rPr lang="en-US" sz="1400">
                <a:solidFill>
                  <a:srgbClr val="000000"/>
                </a:solidFill>
                <a:latin typeface="Verdana" pitchFamily="34" charset="0"/>
              </a:rPr>
              <a:t>          - assess performance on the test data</a:t>
            </a:r>
          </a:p>
          <a:p>
            <a:pPr eaLnBrk="1" hangingPunct="1">
              <a:spcBef>
                <a:spcPts val="350"/>
              </a:spcBef>
            </a:pPr>
            <a:endParaRPr lang="en-US" sz="1400">
              <a:solidFill>
                <a:srgbClr val="000000"/>
              </a:solidFill>
              <a:latin typeface="Verdana" pitchFamily="34" charset="0"/>
            </a:endParaRPr>
          </a:p>
          <a:p>
            <a:pPr eaLnBrk="1" hangingPunct="1">
              <a:spcBef>
                <a:spcPts val="350"/>
              </a:spcBef>
            </a:pPr>
            <a:endParaRPr lang="en-US" sz="1400">
              <a:solidFill>
                <a:srgbClr val="000000"/>
              </a:solidFill>
              <a:latin typeface="Verdana" pitchFamily="34" charset="0"/>
            </a:endParaRPr>
          </a:p>
        </p:txBody>
      </p:sp>
    </p:spTree>
    <p:extLst>
      <p:ext uri="{BB962C8B-B14F-4D97-AF65-F5344CB8AC3E}">
        <p14:creationId xmlns:p14="http://schemas.microsoft.com/office/powerpoint/2010/main" val="207767803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en-US" altLang="zh-TW" sz="2400" dirty="0"/>
              <a:t>There are several factors affecting the performance:</a:t>
            </a:r>
          </a:p>
          <a:p>
            <a:pPr lvl="1"/>
            <a:r>
              <a:rPr lang="en-US" altLang="zh-TW" sz="2000" b="1" dirty="0"/>
              <a:t>Types of training</a:t>
            </a:r>
            <a:r>
              <a:rPr lang="en-US" altLang="zh-TW" sz="2000" dirty="0"/>
              <a:t> provided</a:t>
            </a:r>
          </a:p>
          <a:p>
            <a:pPr lvl="1"/>
            <a:r>
              <a:rPr lang="en-US" altLang="zh-TW" sz="2000" dirty="0"/>
              <a:t>The form and extent of any initial </a:t>
            </a:r>
            <a:r>
              <a:rPr lang="en-US" altLang="zh-TW" sz="2000" b="1" dirty="0"/>
              <a:t>background knowledge</a:t>
            </a:r>
          </a:p>
          <a:p>
            <a:pPr lvl="1"/>
            <a:r>
              <a:rPr lang="en-US" altLang="zh-TW" sz="2000" dirty="0"/>
              <a:t>The </a:t>
            </a:r>
            <a:r>
              <a:rPr lang="en-US" altLang="zh-TW" sz="2000" b="1" dirty="0"/>
              <a:t>type of feedback</a:t>
            </a:r>
            <a:r>
              <a:rPr lang="en-US" altLang="zh-TW" sz="2000" dirty="0"/>
              <a:t> provided</a:t>
            </a:r>
          </a:p>
          <a:p>
            <a:pPr lvl="1"/>
            <a:r>
              <a:rPr lang="en-US" altLang="zh-TW" sz="2000" dirty="0"/>
              <a:t>The </a:t>
            </a:r>
            <a:r>
              <a:rPr lang="en-US" altLang="zh-TW" sz="2000" b="1" dirty="0"/>
              <a:t>learning algorithms</a:t>
            </a:r>
            <a:r>
              <a:rPr lang="en-US" altLang="zh-TW" sz="2000" dirty="0"/>
              <a:t> used</a:t>
            </a:r>
          </a:p>
          <a:p>
            <a:pPr marL="457200" lvl="1" indent="0">
              <a:buNone/>
            </a:pPr>
            <a:endParaRPr lang="en-US" altLang="zh-TW" sz="2000" dirty="0"/>
          </a:p>
          <a:p>
            <a:pPr algn="just"/>
            <a:r>
              <a:rPr lang="en-US" altLang="zh-TW" sz="2400" dirty="0"/>
              <a:t>Two important factors:</a:t>
            </a:r>
          </a:p>
          <a:p>
            <a:pPr lvl="1" algn="just"/>
            <a:r>
              <a:rPr lang="en-US" altLang="zh-TW" sz="2000" dirty="0"/>
              <a:t>Modeling</a:t>
            </a:r>
          </a:p>
          <a:p>
            <a:pPr lvl="1" algn="just"/>
            <a:r>
              <a:rPr lang="en-US" altLang="zh-TW" sz="2000" dirty="0"/>
              <a:t>Optimization</a:t>
            </a:r>
          </a:p>
          <a:p>
            <a:pPr marL="457200" lvl="1" indent="0">
              <a:buNone/>
            </a:pPr>
            <a:endParaRPr lang="en-US" altLang="zh-TW" sz="2000" dirty="0"/>
          </a:p>
        </p:txBody>
      </p:sp>
      <p:sp>
        <p:nvSpPr>
          <p:cNvPr id="2" name="標題 1"/>
          <p:cNvSpPr>
            <a:spLocks noGrp="1"/>
          </p:cNvSpPr>
          <p:nvPr>
            <p:ph type="title"/>
          </p:nvPr>
        </p:nvSpPr>
        <p:spPr/>
        <p:txBody>
          <a:bodyPr/>
          <a:lstStyle/>
          <a:p>
            <a:r>
              <a:rPr lang="en-US" altLang="zh-TW" dirty="0"/>
              <a:t>Performance</a:t>
            </a:r>
            <a:endParaRPr lang="zh-TW" altLang="en-US" dirty="0"/>
          </a:p>
        </p:txBody>
      </p:sp>
    </p:spTree>
    <p:extLst>
      <p:ext uri="{BB962C8B-B14F-4D97-AF65-F5344CB8AC3E}">
        <p14:creationId xmlns:p14="http://schemas.microsoft.com/office/powerpoint/2010/main" val="3443705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en-US" altLang="zh-TW" sz="2400" dirty="0"/>
              <a:t>The success of machine learning system also depends on the algorithms. </a:t>
            </a:r>
          </a:p>
          <a:p>
            <a:endParaRPr lang="en-US" altLang="zh-TW" sz="2400" dirty="0"/>
          </a:p>
          <a:p>
            <a:r>
              <a:rPr lang="en-US" altLang="zh-TW" sz="2400" dirty="0"/>
              <a:t>The algorithms control the search to find and build the knowledge structures.</a:t>
            </a:r>
            <a:endParaRPr lang="zh-TW" altLang="en-US" sz="2400" dirty="0"/>
          </a:p>
          <a:p>
            <a:endParaRPr lang="en-US" altLang="zh-TW" sz="2400" dirty="0"/>
          </a:p>
          <a:p>
            <a:r>
              <a:rPr lang="en-US" altLang="zh-TW" sz="2400" dirty="0"/>
              <a:t>The learning algorithms should extract useful information from training examples.</a:t>
            </a:r>
          </a:p>
          <a:p>
            <a:endParaRPr lang="en-US" altLang="zh-TW" sz="2400" dirty="0"/>
          </a:p>
          <a:p>
            <a:endParaRPr lang="en-US" altLang="zh-TW" sz="2400" dirty="0"/>
          </a:p>
        </p:txBody>
      </p:sp>
      <p:sp>
        <p:nvSpPr>
          <p:cNvPr id="2" name="標題 1"/>
          <p:cNvSpPr>
            <a:spLocks noGrp="1"/>
          </p:cNvSpPr>
          <p:nvPr>
            <p:ph type="title"/>
          </p:nvPr>
        </p:nvSpPr>
        <p:spPr/>
        <p:txBody>
          <a:bodyPr/>
          <a:lstStyle/>
          <a:p>
            <a:r>
              <a:rPr lang="en-US" altLang="zh-TW" dirty="0"/>
              <a:t>Algorithms</a:t>
            </a:r>
            <a:endParaRPr lang="zh-TW" altLang="en-US" dirty="0"/>
          </a:p>
        </p:txBody>
      </p:sp>
    </p:spTree>
    <p:extLst>
      <p:ext uri="{BB962C8B-B14F-4D97-AF65-F5344CB8AC3E}">
        <p14:creationId xmlns:p14="http://schemas.microsoft.com/office/powerpoint/2010/main" val="843512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矩形 409"/>
          <p:cNvSpPr/>
          <p:nvPr/>
        </p:nvSpPr>
        <p:spPr>
          <a:xfrm>
            <a:off x="4151784" y="4365104"/>
            <a:ext cx="3744416" cy="20162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8" name="矩形 327"/>
          <p:cNvSpPr/>
          <p:nvPr/>
        </p:nvSpPr>
        <p:spPr>
          <a:xfrm>
            <a:off x="1991544" y="1700808"/>
            <a:ext cx="3744416" cy="20162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7" name="投影片編號版面配置區 3"/>
          <p:cNvSpPr>
            <a:spLocks noGrp="1"/>
          </p:cNvSpPr>
          <p:nvPr>
            <p:ph type="sldNum" sz="quarter" idx="12"/>
          </p:nvPr>
        </p:nvSpPr>
        <p:spPr/>
        <p:txBody>
          <a:bodyPr/>
          <a:lstStyle/>
          <a:p>
            <a:fld id="{B924EB9E-D747-4059-AA95-4AE1A2553F55}" type="slidenum">
              <a:rPr lang="zh-TW" altLang="en-US" sz="1800">
                <a:solidFill>
                  <a:schemeClr val="tx1"/>
                </a:solidFill>
              </a:rPr>
              <a:pPr/>
              <a:t>36</a:t>
            </a:fld>
            <a:endParaRPr lang="zh-TW" altLang="en-US" sz="1800" dirty="0">
              <a:solidFill>
                <a:schemeClr val="tx1"/>
              </a:solidFill>
            </a:endParaRPr>
          </a:p>
        </p:txBody>
      </p:sp>
      <p:sp>
        <p:nvSpPr>
          <p:cNvPr id="2" name="標題 1"/>
          <p:cNvSpPr>
            <a:spLocks noGrp="1"/>
          </p:cNvSpPr>
          <p:nvPr>
            <p:ph type="title"/>
          </p:nvPr>
        </p:nvSpPr>
        <p:spPr/>
        <p:txBody>
          <a:bodyPr/>
          <a:lstStyle/>
          <a:p>
            <a:r>
              <a:rPr lang="en-US" altLang="zh-TW" dirty="0"/>
              <a:t>Algorithms</a:t>
            </a:r>
            <a:endParaRPr lang="zh-TW" altLang="en-US" dirty="0"/>
          </a:p>
        </p:txBody>
      </p:sp>
      <p:sp>
        <p:nvSpPr>
          <p:cNvPr id="329" name="矩形 328"/>
          <p:cNvSpPr/>
          <p:nvPr/>
        </p:nvSpPr>
        <p:spPr>
          <a:xfrm>
            <a:off x="6456040" y="1700808"/>
            <a:ext cx="3744416" cy="20162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0" name="文字方塊 329"/>
          <p:cNvSpPr txBox="1"/>
          <p:nvPr/>
        </p:nvSpPr>
        <p:spPr>
          <a:xfrm>
            <a:off x="2864024" y="3720230"/>
            <a:ext cx="2016224" cy="369332"/>
          </a:xfrm>
          <a:prstGeom prst="rect">
            <a:avLst/>
          </a:prstGeom>
          <a:noFill/>
          <a:ln>
            <a:solidFill>
              <a:schemeClr val="accent1">
                <a:shade val="50000"/>
              </a:schemeClr>
            </a:solidFill>
          </a:ln>
        </p:spPr>
        <p:txBody>
          <a:bodyPr wrap="square" rtlCol="0">
            <a:spAutoFit/>
          </a:bodyPr>
          <a:lstStyle/>
          <a:p>
            <a:r>
              <a:rPr lang="en-US" altLang="zh-TW" dirty="0"/>
              <a:t>Supervised learning</a:t>
            </a:r>
            <a:endParaRPr lang="zh-TW" altLang="en-US" dirty="0"/>
          </a:p>
        </p:txBody>
      </p:sp>
      <p:sp>
        <p:nvSpPr>
          <p:cNvPr id="331" name="文字方塊 330"/>
          <p:cNvSpPr txBox="1"/>
          <p:nvPr/>
        </p:nvSpPr>
        <p:spPr>
          <a:xfrm>
            <a:off x="7157753" y="3717032"/>
            <a:ext cx="2304256" cy="369332"/>
          </a:xfrm>
          <a:prstGeom prst="rect">
            <a:avLst/>
          </a:prstGeom>
          <a:noFill/>
          <a:ln>
            <a:solidFill>
              <a:schemeClr val="accent1">
                <a:shade val="50000"/>
              </a:schemeClr>
            </a:solidFill>
          </a:ln>
        </p:spPr>
        <p:txBody>
          <a:bodyPr wrap="square" rtlCol="0">
            <a:spAutoFit/>
          </a:bodyPr>
          <a:lstStyle/>
          <a:p>
            <a:r>
              <a:rPr lang="en-US" altLang="zh-TW" dirty="0"/>
              <a:t>Unsupervised learning</a:t>
            </a:r>
            <a:endParaRPr lang="zh-TW" altLang="en-US" dirty="0"/>
          </a:p>
        </p:txBody>
      </p:sp>
      <p:sp>
        <p:nvSpPr>
          <p:cNvPr id="332" name="文字方塊 331"/>
          <p:cNvSpPr txBox="1"/>
          <p:nvPr/>
        </p:nvSpPr>
        <p:spPr>
          <a:xfrm>
            <a:off x="4727848" y="6381328"/>
            <a:ext cx="2592288" cy="369332"/>
          </a:xfrm>
          <a:prstGeom prst="rect">
            <a:avLst/>
          </a:prstGeom>
          <a:noFill/>
          <a:ln>
            <a:solidFill>
              <a:schemeClr val="accent1">
                <a:shade val="50000"/>
              </a:schemeClr>
            </a:solidFill>
          </a:ln>
        </p:spPr>
        <p:txBody>
          <a:bodyPr wrap="square" rtlCol="0">
            <a:spAutoFit/>
          </a:bodyPr>
          <a:lstStyle/>
          <a:p>
            <a:r>
              <a:rPr lang="en-US" altLang="zh-TW" dirty="0"/>
              <a:t>Semi-supervised learning</a:t>
            </a:r>
            <a:endParaRPr lang="zh-TW" altLang="en-US" dirty="0"/>
          </a:p>
        </p:txBody>
      </p:sp>
      <p:sp>
        <p:nvSpPr>
          <p:cNvPr id="333" name="流程圖: 接點 332"/>
          <p:cNvSpPr/>
          <p:nvPr/>
        </p:nvSpPr>
        <p:spPr>
          <a:xfrm>
            <a:off x="2495600" y="198884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34" name="流程圖: 接點 333"/>
          <p:cNvSpPr/>
          <p:nvPr/>
        </p:nvSpPr>
        <p:spPr>
          <a:xfrm>
            <a:off x="2279576" y="220486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35" name="流程圖: 接點 334"/>
          <p:cNvSpPr/>
          <p:nvPr/>
        </p:nvSpPr>
        <p:spPr>
          <a:xfrm>
            <a:off x="2567608" y="220486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36" name="流程圖: 接點 335"/>
          <p:cNvSpPr/>
          <p:nvPr/>
        </p:nvSpPr>
        <p:spPr>
          <a:xfrm>
            <a:off x="2639616" y="184482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37" name="流程圖: 接點 336"/>
          <p:cNvSpPr/>
          <p:nvPr/>
        </p:nvSpPr>
        <p:spPr>
          <a:xfrm>
            <a:off x="2927648" y="242088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38" name="流程圖: 接點 337"/>
          <p:cNvSpPr/>
          <p:nvPr/>
        </p:nvSpPr>
        <p:spPr>
          <a:xfrm>
            <a:off x="2855640" y="206084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39" name="乘號 338"/>
          <p:cNvSpPr/>
          <p:nvPr/>
        </p:nvSpPr>
        <p:spPr>
          <a:xfrm>
            <a:off x="3791744" y="220486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0" name="乘號 339"/>
          <p:cNvSpPr/>
          <p:nvPr/>
        </p:nvSpPr>
        <p:spPr>
          <a:xfrm>
            <a:off x="3944144" y="235726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1" name="乘號 340"/>
          <p:cNvSpPr/>
          <p:nvPr/>
        </p:nvSpPr>
        <p:spPr>
          <a:xfrm>
            <a:off x="4096544" y="250966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2" name="乘號 341"/>
          <p:cNvSpPr/>
          <p:nvPr/>
        </p:nvSpPr>
        <p:spPr>
          <a:xfrm>
            <a:off x="4248944" y="266206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3" name="乘號 342"/>
          <p:cNvSpPr/>
          <p:nvPr/>
        </p:nvSpPr>
        <p:spPr>
          <a:xfrm>
            <a:off x="4439816" y="2420888"/>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4" name="乘號 343"/>
          <p:cNvSpPr/>
          <p:nvPr/>
        </p:nvSpPr>
        <p:spPr>
          <a:xfrm>
            <a:off x="4583832" y="2636912"/>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5" name="乘號 344"/>
          <p:cNvSpPr/>
          <p:nvPr/>
        </p:nvSpPr>
        <p:spPr>
          <a:xfrm>
            <a:off x="4799856" y="285293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6" name="乘號 345"/>
          <p:cNvSpPr/>
          <p:nvPr/>
        </p:nvSpPr>
        <p:spPr>
          <a:xfrm>
            <a:off x="4858544" y="256490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7" name="五角星形 346"/>
          <p:cNvSpPr/>
          <p:nvPr/>
        </p:nvSpPr>
        <p:spPr>
          <a:xfrm>
            <a:off x="3647728" y="2996952"/>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8" name="五角星形 347"/>
          <p:cNvSpPr/>
          <p:nvPr/>
        </p:nvSpPr>
        <p:spPr>
          <a:xfrm>
            <a:off x="3647728" y="321297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9" name="五角星形 348"/>
          <p:cNvSpPr/>
          <p:nvPr/>
        </p:nvSpPr>
        <p:spPr>
          <a:xfrm>
            <a:off x="3935760" y="3068960"/>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0" name="五角星形 349"/>
          <p:cNvSpPr/>
          <p:nvPr/>
        </p:nvSpPr>
        <p:spPr>
          <a:xfrm>
            <a:off x="3863752" y="3429000"/>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1" name="五角星形 350"/>
          <p:cNvSpPr/>
          <p:nvPr/>
        </p:nvSpPr>
        <p:spPr>
          <a:xfrm>
            <a:off x="4041304" y="3318520"/>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2" name="五角星形 351"/>
          <p:cNvSpPr/>
          <p:nvPr/>
        </p:nvSpPr>
        <p:spPr>
          <a:xfrm>
            <a:off x="4223792" y="3429000"/>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3" name="五角星形 352"/>
          <p:cNvSpPr/>
          <p:nvPr/>
        </p:nvSpPr>
        <p:spPr>
          <a:xfrm>
            <a:off x="4223792" y="3140968"/>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4" name="五角星形 353"/>
          <p:cNvSpPr/>
          <p:nvPr/>
        </p:nvSpPr>
        <p:spPr>
          <a:xfrm>
            <a:off x="4439816" y="3356992"/>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5" name="五角星形 354"/>
          <p:cNvSpPr/>
          <p:nvPr/>
        </p:nvSpPr>
        <p:spPr>
          <a:xfrm>
            <a:off x="3359696" y="3140968"/>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6" name="五角星形 355"/>
          <p:cNvSpPr/>
          <p:nvPr/>
        </p:nvSpPr>
        <p:spPr>
          <a:xfrm>
            <a:off x="3575720" y="3429000"/>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7" name="五角星形 356"/>
          <p:cNvSpPr/>
          <p:nvPr/>
        </p:nvSpPr>
        <p:spPr>
          <a:xfrm>
            <a:off x="3287688" y="3356992"/>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8" name="流程圖: 接點 357"/>
          <p:cNvSpPr/>
          <p:nvPr/>
        </p:nvSpPr>
        <p:spPr>
          <a:xfrm>
            <a:off x="2720008" y="235726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59" name="流程圖: 接點 358"/>
          <p:cNvSpPr/>
          <p:nvPr/>
        </p:nvSpPr>
        <p:spPr>
          <a:xfrm>
            <a:off x="2711624" y="263691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60" name="流程圖: 接點 359"/>
          <p:cNvSpPr/>
          <p:nvPr/>
        </p:nvSpPr>
        <p:spPr>
          <a:xfrm>
            <a:off x="3024808" y="266206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61" name="流程圖: 接點 360"/>
          <p:cNvSpPr/>
          <p:nvPr/>
        </p:nvSpPr>
        <p:spPr>
          <a:xfrm>
            <a:off x="2855640" y="285293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62" name="流程圖: 接點 361"/>
          <p:cNvSpPr/>
          <p:nvPr/>
        </p:nvSpPr>
        <p:spPr>
          <a:xfrm>
            <a:off x="3143672" y="242088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63" name="流程圖: 接點 362"/>
          <p:cNvSpPr/>
          <p:nvPr/>
        </p:nvSpPr>
        <p:spPr>
          <a:xfrm>
            <a:off x="3008040" y="214124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64" name="流程圖: 接點 363"/>
          <p:cNvSpPr/>
          <p:nvPr/>
        </p:nvSpPr>
        <p:spPr>
          <a:xfrm>
            <a:off x="2495600" y="249289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65" name="乘號 364"/>
          <p:cNvSpPr/>
          <p:nvPr/>
        </p:nvSpPr>
        <p:spPr>
          <a:xfrm>
            <a:off x="5010944" y="271730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6" name="乘號 365"/>
          <p:cNvSpPr/>
          <p:nvPr/>
        </p:nvSpPr>
        <p:spPr>
          <a:xfrm>
            <a:off x="5163344" y="286970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7" name="乘號 366"/>
          <p:cNvSpPr/>
          <p:nvPr/>
        </p:nvSpPr>
        <p:spPr>
          <a:xfrm>
            <a:off x="4871864" y="234888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8" name="乘號 367"/>
          <p:cNvSpPr/>
          <p:nvPr/>
        </p:nvSpPr>
        <p:spPr>
          <a:xfrm>
            <a:off x="5315744" y="302210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9" name="乘號 368"/>
          <p:cNvSpPr/>
          <p:nvPr/>
        </p:nvSpPr>
        <p:spPr>
          <a:xfrm>
            <a:off x="4655840" y="234888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70" name="直線接點 369"/>
          <p:cNvCxnSpPr/>
          <p:nvPr/>
        </p:nvCxnSpPr>
        <p:spPr>
          <a:xfrm rot="16200000" flipH="1">
            <a:off x="3035660" y="2024844"/>
            <a:ext cx="936104" cy="43204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1" name="直線接點 370"/>
          <p:cNvCxnSpPr/>
          <p:nvPr/>
        </p:nvCxnSpPr>
        <p:spPr>
          <a:xfrm rot="10800000" flipV="1">
            <a:off x="2567608" y="2708920"/>
            <a:ext cx="1152128" cy="86409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2" name="直線接點 371"/>
          <p:cNvCxnSpPr/>
          <p:nvPr/>
        </p:nvCxnSpPr>
        <p:spPr>
          <a:xfrm>
            <a:off x="3719736" y="2708920"/>
            <a:ext cx="1656184" cy="72008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3" name="流程圖: 接點 372"/>
          <p:cNvSpPr/>
          <p:nvPr/>
        </p:nvSpPr>
        <p:spPr>
          <a:xfrm>
            <a:off x="6934944" y="203569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74" name="流程圖: 接點 373"/>
          <p:cNvSpPr/>
          <p:nvPr/>
        </p:nvSpPr>
        <p:spPr>
          <a:xfrm>
            <a:off x="6718920" y="22517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75" name="流程圖: 接點 374"/>
          <p:cNvSpPr/>
          <p:nvPr/>
        </p:nvSpPr>
        <p:spPr>
          <a:xfrm>
            <a:off x="7006952" y="22517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76" name="流程圖: 接點 375"/>
          <p:cNvSpPr/>
          <p:nvPr/>
        </p:nvSpPr>
        <p:spPr>
          <a:xfrm>
            <a:off x="7078960" y="189168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77" name="流程圖: 接點 376"/>
          <p:cNvSpPr/>
          <p:nvPr/>
        </p:nvSpPr>
        <p:spPr>
          <a:xfrm>
            <a:off x="7366992" y="246774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78" name="流程圖: 接點 377"/>
          <p:cNvSpPr/>
          <p:nvPr/>
        </p:nvSpPr>
        <p:spPr>
          <a:xfrm>
            <a:off x="7294984" y="210770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79" name="流程圖: 接點 378"/>
          <p:cNvSpPr/>
          <p:nvPr/>
        </p:nvSpPr>
        <p:spPr>
          <a:xfrm>
            <a:off x="7159352" y="24041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0" name="流程圖: 接點 379"/>
          <p:cNvSpPr/>
          <p:nvPr/>
        </p:nvSpPr>
        <p:spPr>
          <a:xfrm>
            <a:off x="7150968" y="268376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1" name="流程圖: 接點 380"/>
          <p:cNvSpPr/>
          <p:nvPr/>
        </p:nvSpPr>
        <p:spPr>
          <a:xfrm>
            <a:off x="7464152" y="27089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2" name="流程圖: 接點 381"/>
          <p:cNvSpPr/>
          <p:nvPr/>
        </p:nvSpPr>
        <p:spPr>
          <a:xfrm>
            <a:off x="7294984" y="289979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3" name="流程圖: 接點 382"/>
          <p:cNvSpPr/>
          <p:nvPr/>
        </p:nvSpPr>
        <p:spPr>
          <a:xfrm>
            <a:off x="7583016" y="246774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4" name="流程圖: 接點 383"/>
          <p:cNvSpPr/>
          <p:nvPr/>
        </p:nvSpPr>
        <p:spPr>
          <a:xfrm>
            <a:off x="7447384" y="218809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5" name="流程圖: 接點 384"/>
          <p:cNvSpPr/>
          <p:nvPr/>
        </p:nvSpPr>
        <p:spPr>
          <a:xfrm>
            <a:off x="6934944" y="253975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6" name="流程圖: 接點 385"/>
          <p:cNvSpPr/>
          <p:nvPr/>
        </p:nvSpPr>
        <p:spPr>
          <a:xfrm>
            <a:off x="8400256" y="242088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7" name="流程圖: 接點 386"/>
          <p:cNvSpPr/>
          <p:nvPr/>
        </p:nvSpPr>
        <p:spPr>
          <a:xfrm>
            <a:off x="8688288" y="27089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8" name="流程圖: 接點 387"/>
          <p:cNvSpPr/>
          <p:nvPr/>
        </p:nvSpPr>
        <p:spPr>
          <a:xfrm>
            <a:off x="8544272" y="256490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9" name="流程圖: 接點 388"/>
          <p:cNvSpPr/>
          <p:nvPr/>
        </p:nvSpPr>
        <p:spPr>
          <a:xfrm>
            <a:off x="8904312" y="249289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0" name="流程圖: 接點 389"/>
          <p:cNvSpPr/>
          <p:nvPr/>
        </p:nvSpPr>
        <p:spPr>
          <a:xfrm>
            <a:off x="8256240" y="227687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1" name="流程圖: 接點 390"/>
          <p:cNvSpPr/>
          <p:nvPr/>
        </p:nvSpPr>
        <p:spPr>
          <a:xfrm>
            <a:off x="9120336" y="242088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2" name="流程圖: 接點 391"/>
          <p:cNvSpPr/>
          <p:nvPr/>
        </p:nvSpPr>
        <p:spPr>
          <a:xfrm>
            <a:off x="9264352" y="263691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3" name="流程圖: 接點 392"/>
          <p:cNvSpPr/>
          <p:nvPr/>
        </p:nvSpPr>
        <p:spPr>
          <a:xfrm>
            <a:off x="9192344" y="28613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4" name="流程圖: 接點 393"/>
          <p:cNvSpPr/>
          <p:nvPr/>
        </p:nvSpPr>
        <p:spPr>
          <a:xfrm>
            <a:off x="9336360" y="242088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5" name="流程圖: 接點 394"/>
          <p:cNvSpPr/>
          <p:nvPr/>
        </p:nvSpPr>
        <p:spPr>
          <a:xfrm>
            <a:off x="9408368" y="278092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6" name="流程圖: 接點 395"/>
          <p:cNvSpPr/>
          <p:nvPr/>
        </p:nvSpPr>
        <p:spPr>
          <a:xfrm>
            <a:off x="8976320" y="27089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7" name="流程圖: 接點 396"/>
          <p:cNvSpPr/>
          <p:nvPr/>
        </p:nvSpPr>
        <p:spPr>
          <a:xfrm>
            <a:off x="9696400" y="306896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8" name="流程圖: 接點 397"/>
          <p:cNvSpPr/>
          <p:nvPr/>
        </p:nvSpPr>
        <p:spPr>
          <a:xfrm>
            <a:off x="9552384" y="292494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9" name="流程圖: 接點 398"/>
          <p:cNvSpPr/>
          <p:nvPr/>
        </p:nvSpPr>
        <p:spPr>
          <a:xfrm>
            <a:off x="7680176" y="342900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0" name="流程圖: 接點 399"/>
          <p:cNvSpPr/>
          <p:nvPr/>
        </p:nvSpPr>
        <p:spPr>
          <a:xfrm>
            <a:off x="7752184" y="321297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1" name="流程圖: 接點 400"/>
          <p:cNvSpPr/>
          <p:nvPr/>
        </p:nvSpPr>
        <p:spPr>
          <a:xfrm>
            <a:off x="7968208" y="306896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2" name="流程圖: 接點 401"/>
          <p:cNvSpPr/>
          <p:nvPr/>
        </p:nvSpPr>
        <p:spPr>
          <a:xfrm>
            <a:off x="8184232" y="314096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3" name="流程圖: 接點 402"/>
          <p:cNvSpPr/>
          <p:nvPr/>
        </p:nvSpPr>
        <p:spPr>
          <a:xfrm>
            <a:off x="7896200" y="350100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4" name="流程圖: 接點 403"/>
          <p:cNvSpPr/>
          <p:nvPr/>
        </p:nvSpPr>
        <p:spPr>
          <a:xfrm>
            <a:off x="7968208" y="328498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5" name="流程圖: 接點 404"/>
          <p:cNvSpPr/>
          <p:nvPr/>
        </p:nvSpPr>
        <p:spPr>
          <a:xfrm>
            <a:off x="8112224" y="350100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6" name="流程圖: 接點 405"/>
          <p:cNvSpPr/>
          <p:nvPr/>
        </p:nvSpPr>
        <p:spPr>
          <a:xfrm>
            <a:off x="8400256" y="321297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7" name="流程圖: 接點 406"/>
          <p:cNvSpPr/>
          <p:nvPr/>
        </p:nvSpPr>
        <p:spPr>
          <a:xfrm>
            <a:off x="8616280" y="335699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8" name="流程圖: 接點 407"/>
          <p:cNvSpPr/>
          <p:nvPr/>
        </p:nvSpPr>
        <p:spPr>
          <a:xfrm>
            <a:off x="8256240" y="335699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9" name="流程圖: 接點 408"/>
          <p:cNvSpPr/>
          <p:nvPr/>
        </p:nvSpPr>
        <p:spPr>
          <a:xfrm>
            <a:off x="8400256" y="350100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11" name="流程圖: 接點 410"/>
          <p:cNvSpPr/>
          <p:nvPr/>
        </p:nvSpPr>
        <p:spPr>
          <a:xfrm>
            <a:off x="4655840" y="465313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12" name="流程圖: 接點 411"/>
          <p:cNvSpPr/>
          <p:nvPr/>
        </p:nvSpPr>
        <p:spPr>
          <a:xfrm>
            <a:off x="4439816" y="486916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13" name="流程圖: 接點 412"/>
          <p:cNvSpPr/>
          <p:nvPr/>
        </p:nvSpPr>
        <p:spPr>
          <a:xfrm>
            <a:off x="4727848" y="486916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14" name="流程圖: 接點 413"/>
          <p:cNvSpPr/>
          <p:nvPr/>
        </p:nvSpPr>
        <p:spPr>
          <a:xfrm>
            <a:off x="4799856" y="450912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15" name="流程圖: 接點 414"/>
          <p:cNvSpPr/>
          <p:nvPr/>
        </p:nvSpPr>
        <p:spPr>
          <a:xfrm>
            <a:off x="5087888" y="508518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16" name="流程圖: 接點 415"/>
          <p:cNvSpPr/>
          <p:nvPr/>
        </p:nvSpPr>
        <p:spPr>
          <a:xfrm>
            <a:off x="5015880" y="472514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17" name="乘號 416"/>
          <p:cNvSpPr/>
          <p:nvPr/>
        </p:nvSpPr>
        <p:spPr>
          <a:xfrm>
            <a:off x="5951984" y="486916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8" name="乘號 417"/>
          <p:cNvSpPr/>
          <p:nvPr/>
        </p:nvSpPr>
        <p:spPr>
          <a:xfrm>
            <a:off x="6104384" y="502156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9" name="乘號 418"/>
          <p:cNvSpPr/>
          <p:nvPr/>
        </p:nvSpPr>
        <p:spPr>
          <a:xfrm>
            <a:off x="6256784" y="517396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0" name="乘號 419"/>
          <p:cNvSpPr/>
          <p:nvPr/>
        </p:nvSpPr>
        <p:spPr>
          <a:xfrm>
            <a:off x="6409184" y="532636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1" name="乘號 420"/>
          <p:cNvSpPr/>
          <p:nvPr/>
        </p:nvSpPr>
        <p:spPr>
          <a:xfrm>
            <a:off x="6600056" y="508518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2" name="乘號 421"/>
          <p:cNvSpPr/>
          <p:nvPr/>
        </p:nvSpPr>
        <p:spPr>
          <a:xfrm>
            <a:off x="6744072" y="5301208"/>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3" name="乘號 422"/>
          <p:cNvSpPr/>
          <p:nvPr/>
        </p:nvSpPr>
        <p:spPr>
          <a:xfrm>
            <a:off x="6960096" y="5517232"/>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4" name="乘號 423"/>
          <p:cNvSpPr/>
          <p:nvPr/>
        </p:nvSpPr>
        <p:spPr>
          <a:xfrm>
            <a:off x="7018784" y="522920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5" name="五角星形 424"/>
          <p:cNvSpPr/>
          <p:nvPr/>
        </p:nvSpPr>
        <p:spPr>
          <a:xfrm>
            <a:off x="5807968" y="5661248"/>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6" name="五角星形 425"/>
          <p:cNvSpPr/>
          <p:nvPr/>
        </p:nvSpPr>
        <p:spPr>
          <a:xfrm>
            <a:off x="5807968" y="5877272"/>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7" name="五角星形 426"/>
          <p:cNvSpPr/>
          <p:nvPr/>
        </p:nvSpPr>
        <p:spPr>
          <a:xfrm>
            <a:off x="6096000" y="573325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8" name="五角星形 427"/>
          <p:cNvSpPr/>
          <p:nvPr/>
        </p:nvSpPr>
        <p:spPr>
          <a:xfrm>
            <a:off x="6023992" y="609329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9" name="五角星形 428"/>
          <p:cNvSpPr/>
          <p:nvPr/>
        </p:nvSpPr>
        <p:spPr>
          <a:xfrm>
            <a:off x="6201544" y="598281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0" name="五角星形 429"/>
          <p:cNvSpPr/>
          <p:nvPr/>
        </p:nvSpPr>
        <p:spPr>
          <a:xfrm>
            <a:off x="6384032" y="609329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1" name="五角星形 430"/>
          <p:cNvSpPr/>
          <p:nvPr/>
        </p:nvSpPr>
        <p:spPr>
          <a:xfrm>
            <a:off x="6384032" y="5805264"/>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2" name="五角星形 431"/>
          <p:cNvSpPr/>
          <p:nvPr/>
        </p:nvSpPr>
        <p:spPr>
          <a:xfrm>
            <a:off x="6600056" y="6021288"/>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3" name="五角星形 432"/>
          <p:cNvSpPr/>
          <p:nvPr/>
        </p:nvSpPr>
        <p:spPr>
          <a:xfrm>
            <a:off x="5519936" y="5805264"/>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4" name="五角星形 433"/>
          <p:cNvSpPr/>
          <p:nvPr/>
        </p:nvSpPr>
        <p:spPr>
          <a:xfrm>
            <a:off x="5735960" y="609329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5" name="五角星形 434"/>
          <p:cNvSpPr/>
          <p:nvPr/>
        </p:nvSpPr>
        <p:spPr>
          <a:xfrm>
            <a:off x="5447928" y="6021288"/>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6" name="流程圖: 接點 435"/>
          <p:cNvSpPr/>
          <p:nvPr/>
        </p:nvSpPr>
        <p:spPr>
          <a:xfrm>
            <a:off x="4880248" y="502156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37" name="流程圖: 接點 436"/>
          <p:cNvSpPr/>
          <p:nvPr/>
        </p:nvSpPr>
        <p:spPr>
          <a:xfrm>
            <a:off x="4871864" y="530120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38" name="流程圖: 接點 437"/>
          <p:cNvSpPr/>
          <p:nvPr/>
        </p:nvSpPr>
        <p:spPr>
          <a:xfrm>
            <a:off x="5185048" y="532636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39" name="流程圖: 接點 438"/>
          <p:cNvSpPr/>
          <p:nvPr/>
        </p:nvSpPr>
        <p:spPr>
          <a:xfrm>
            <a:off x="5015880" y="551723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40" name="流程圖: 接點 439"/>
          <p:cNvSpPr/>
          <p:nvPr/>
        </p:nvSpPr>
        <p:spPr>
          <a:xfrm>
            <a:off x="5303912" y="508518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41" name="流程圖: 接點 440"/>
          <p:cNvSpPr/>
          <p:nvPr/>
        </p:nvSpPr>
        <p:spPr>
          <a:xfrm>
            <a:off x="5168280" y="480553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42" name="流程圖: 接點 441"/>
          <p:cNvSpPr/>
          <p:nvPr/>
        </p:nvSpPr>
        <p:spPr>
          <a:xfrm>
            <a:off x="4655840" y="515719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43" name="乘號 442"/>
          <p:cNvSpPr/>
          <p:nvPr/>
        </p:nvSpPr>
        <p:spPr>
          <a:xfrm>
            <a:off x="7171184" y="538160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4" name="乘號 443"/>
          <p:cNvSpPr/>
          <p:nvPr/>
        </p:nvSpPr>
        <p:spPr>
          <a:xfrm>
            <a:off x="7323584" y="553400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5" name="乘號 444"/>
          <p:cNvSpPr/>
          <p:nvPr/>
        </p:nvSpPr>
        <p:spPr>
          <a:xfrm>
            <a:off x="7032104" y="501317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6" name="乘號 445"/>
          <p:cNvSpPr/>
          <p:nvPr/>
        </p:nvSpPr>
        <p:spPr>
          <a:xfrm>
            <a:off x="7475984" y="568640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7" name="乘號 446"/>
          <p:cNvSpPr/>
          <p:nvPr/>
        </p:nvSpPr>
        <p:spPr>
          <a:xfrm>
            <a:off x="6816080" y="501317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8" name="流程圖: 決策 447"/>
          <p:cNvSpPr/>
          <p:nvPr/>
        </p:nvSpPr>
        <p:spPr>
          <a:xfrm>
            <a:off x="5591944" y="443711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9" name="流程圖: 決策 448"/>
          <p:cNvSpPr/>
          <p:nvPr/>
        </p:nvSpPr>
        <p:spPr>
          <a:xfrm>
            <a:off x="5375920" y="450912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0" name="流程圖: 決策 449"/>
          <p:cNvSpPr/>
          <p:nvPr/>
        </p:nvSpPr>
        <p:spPr>
          <a:xfrm>
            <a:off x="4871864" y="4725144"/>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1" name="流程圖: 決策 450"/>
          <p:cNvSpPr/>
          <p:nvPr/>
        </p:nvSpPr>
        <p:spPr>
          <a:xfrm>
            <a:off x="5015880" y="443711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2" name="流程圖: 決策 451"/>
          <p:cNvSpPr/>
          <p:nvPr/>
        </p:nvSpPr>
        <p:spPr>
          <a:xfrm>
            <a:off x="4583832" y="4941168"/>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3" name="流程圖: 決策 452"/>
          <p:cNvSpPr/>
          <p:nvPr/>
        </p:nvSpPr>
        <p:spPr>
          <a:xfrm>
            <a:off x="5951984" y="5805264"/>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4" name="流程圖: 決策 453"/>
          <p:cNvSpPr/>
          <p:nvPr/>
        </p:nvSpPr>
        <p:spPr>
          <a:xfrm>
            <a:off x="5303912" y="587727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5" name="流程圖: 決策 454"/>
          <p:cNvSpPr/>
          <p:nvPr/>
        </p:nvSpPr>
        <p:spPr>
          <a:xfrm>
            <a:off x="5087888" y="609329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6" name="流程圖: 決策 455"/>
          <p:cNvSpPr/>
          <p:nvPr/>
        </p:nvSpPr>
        <p:spPr>
          <a:xfrm>
            <a:off x="5159896" y="450912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7" name="流程圖: 決策 456"/>
          <p:cNvSpPr/>
          <p:nvPr/>
        </p:nvSpPr>
        <p:spPr>
          <a:xfrm>
            <a:off x="5015880" y="522920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8" name="流程圖: 決策 457"/>
          <p:cNvSpPr/>
          <p:nvPr/>
        </p:nvSpPr>
        <p:spPr>
          <a:xfrm>
            <a:off x="5303912" y="465313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9" name="流程圖: 決策 458"/>
          <p:cNvSpPr/>
          <p:nvPr/>
        </p:nvSpPr>
        <p:spPr>
          <a:xfrm>
            <a:off x="5303912" y="486916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0" name="流程圖: 決策 459"/>
          <p:cNvSpPr/>
          <p:nvPr/>
        </p:nvSpPr>
        <p:spPr>
          <a:xfrm>
            <a:off x="5735960" y="443711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1" name="流程圖: 決策 460"/>
          <p:cNvSpPr/>
          <p:nvPr/>
        </p:nvSpPr>
        <p:spPr>
          <a:xfrm>
            <a:off x="5303912" y="609329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2" name="流程圖: 決策 461"/>
          <p:cNvSpPr/>
          <p:nvPr/>
        </p:nvSpPr>
        <p:spPr>
          <a:xfrm>
            <a:off x="5951984" y="551723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3" name="流程圖: 決策 462"/>
          <p:cNvSpPr/>
          <p:nvPr/>
        </p:nvSpPr>
        <p:spPr>
          <a:xfrm>
            <a:off x="5735960" y="551723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4" name="流程圖: 決策 463"/>
          <p:cNvSpPr/>
          <p:nvPr/>
        </p:nvSpPr>
        <p:spPr>
          <a:xfrm>
            <a:off x="5663952" y="537321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5" name="流程圖: 決策 464"/>
          <p:cNvSpPr/>
          <p:nvPr/>
        </p:nvSpPr>
        <p:spPr>
          <a:xfrm>
            <a:off x="5519936" y="558924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6" name="流程圖: 決策 465"/>
          <p:cNvSpPr/>
          <p:nvPr/>
        </p:nvSpPr>
        <p:spPr>
          <a:xfrm>
            <a:off x="6672064" y="587727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7" name="流程圖: 決策 466"/>
          <p:cNvSpPr/>
          <p:nvPr/>
        </p:nvSpPr>
        <p:spPr>
          <a:xfrm>
            <a:off x="6816080" y="609329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8" name="流程圖: 決策 467"/>
          <p:cNvSpPr/>
          <p:nvPr/>
        </p:nvSpPr>
        <p:spPr>
          <a:xfrm>
            <a:off x="6888088" y="594928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9" name="流程圖: 決策 468"/>
          <p:cNvSpPr/>
          <p:nvPr/>
        </p:nvSpPr>
        <p:spPr>
          <a:xfrm>
            <a:off x="7032104" y="609329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0" name="流程圖: 決策 469"/>
          <p:cNvSpPr/>
          <p:nvPr/>
        </p:nvSpPr>
        <p:spPr>
          <a:xfrm>
            <a:off x="5879976" y="537321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1" name="流程圖: 決策 470"/>
          <p:cNvSpPr/>
          <p:nvPr/>
        </p:nvSpPr>
        <p:spPr>
          <a:xfrm>
            <a:off x="4871864" y="609329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2" name="流程圖: 決策 471"/>
          <p:cNvSpPr/>
          <p:nvPr/>
        </p:nvSpPr>
        <p:spPr>
          <a:xfrm>
            <a:off x="6096000" y="594928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3" name="流程圖: 決策 472"/>
          <p:cNvSpPr/>
          <p:nvPr/>
        </p:nvSpPr>
        <p:spPr>
          <a:xfrm>
            <a:off x="6384032" y="5085184"/>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4" name="流程圖: 決策 473"/>
          <p:cNvSpPr/>
          <p:nvPr/>
        </p:nvSpPr>
        <p:spPr>
          <a:xfrm>
            <a:off x="7536160" y="594928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5" name="流程圖: 決策 474"/>
          <p:cNvSpPr/>
          <p:nvPr/>
        </p:nvSpPr>
        <p:spPr>
          <a:xfrm>
            <a:off x="7248128" y="522920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6" name="流程圖: 決策 475"/>
          <p:cNvSpPr/>
          <p:nvPr/>
        </p:nvSpPr>
        <p:spPr>
          <a:xfrm>
            <a:off x="7608168" y="609329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7" name="流程圖: 決策 476"/>
          <p:cNvSpPr/>
          <p:nvPr/>
        </p:nvSpPr>
        <p:spPr>
          <a:xfrm>
            <a:off x="4600600" y="5966048"/>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8" name="流程圖: 決策 477"/>
          <p:cNvSpPr/>
          <p:nvPr/>
        </p:nvSpPr>
        <p:spPr>
          <a:xfrm>
            <a:off x="7104112" y="486916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9" name="手繪多邊形 478"/>
          <p:cNvSpPr/>
          <p:nvPr/>
        </p:nvSpPr>
        <p:spPr>
          <a:xfrm>
            <a:off x="4304779" y="4559475"/>
            <a:ext cx="2141951" cy="1327759"/>
          </a:xfrm>
          <a:custGeom>
            <a:avLst/>
            <a:gdLst>
              <a:gd name="connsiteX0" fmla="*/ 2141951 w 2141951"/>
              <a:gd name="connsiteY0" fmla="*/ 0 h 1327759"/>
              <a:gd name="connsiteX1" fmla="*/ 1478071 w 2141951"/>
              <a:gd name="connsiteY1" fmla="*/ 187890 h 1327759"/>
              <a:gd name="connsiteX2" fmla="*/ 1215025 w 2141951"/>
              <a:gd name="connsiteY2" fmla="*/ 864296 h 1327759"/>
              <a:gd name="connsiteX3" fmla="*/ 889348 w 2141951"/>
              <a:gd name="connsiteY3" fmla="*/ 1290181 h 1327759"/>
              <a:gd name="connsiteX4" fmla="*/ 0 w 2141951"/>
              <a:gd name="connsiteY4" fmla="*/ 1089764 h 1327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951" h="1327759">
                <a:moveTo>
                  <a:pt x="2141951" y="0"/>
                </a:moveTo>
                <a:cubicBezTo>
                  <a:pt x="1887255" y="21920"/>
                  <a:pt x="1632559" y="43841"/>
                  <a:pt x="1478071" y="187890"/>
                </a:cubicBezTo>
                <a:cubicBezTo>
                  <a:pt x="1323583" y="331939"/>
                  <a:pt x="1313145" y="680581"/>
                  <a:pt x="1215025" y="864296"/>
                </a:cubicBezTo>
                <a:cubicBezTo>
                  <a:pt x="1116905" y="1048011"/>
                  <a:pt x="1091852" y="1252603"/>
                  <a:pt x="889348" y="1290181"/>
                </a:cubicBezTo>
                <a:cubicBezTo>
                  <a:pt x="686844" y="1327759"/>
                  <a:pt x="343422" y="1208761"/>
                  <a:pt x="0" y="1089764"/>
                </a:cubicBezTo>
              </a:path>
            </a:pathLst>
          </a:cu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80" name="手繪多邊形 479"/>
          <p:cNvSpPr/>
          <p:nvPr/>
        </p:nvSpPr>
        <p:spPr>
          <a:xfrm>
            <a:off x="5632537" y="5073042"/>
            <a:ext cx="1828800" cy="1177447"/>
          </a:xfrm>
          <a:custGeom>
            <a:avLst/>
            <a:gdLst>
              <a:gd name="connsiteX0" fmla="*/ 0 w 1828800"/>
              <a:gd name="connsiteY0" fmla="*/ 0 h 1177447"/>
              <a:gd name="connsiteX1" fmla="*/ 450937 w 1828800"/>
              <a:gd name="connsiteY1" fmla="*/ 200417 h 1177447"/>
              <a:gd name="connsiteX2" fmla="*/ 864296 w 1828800"/>
              <a:gd name="connsiteY2" fmla="*/ 601249 h 1177447"/>
              <a:gd name="connsiteX3" fmla="*/ 1528175 w 1828800"/>
              <a:gd name="connsiteY3" fmla="*/ 764088 h 1177447"/>
              <a:gd name="connsiteX4" fmla="*/ 1828800 w 1828800"/>
              <a:gd name="connsiteY4" fmla="*/ 1177447 h 1177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177447">
                <a:moveTo>
                  <a:pt x="0" y="0"/>
                </a:moveTo>
                <a:cubicBezTo>
                  <a:pt x="153444" y="50104"/>
                  <a:pt x="306888" y="100209"/>
                  <a:pt x="450937" y="200417"/>
                </a:cubicBezTo>
                <a:cubicBezTo>
                  <a:pt x="594986" y="300625"/>
                  <a:pt x="684756" y="507304"/>
                  <a:pt x="864296" y="601249"/>
                </a:cubicBezTo>
                <a:cubicBezTo>
                  <a:pt x="1043836" y="695194"/>
                  <a:pt x="1367425" y="668055"/>
                  <a:pt x="1528175" y="764088"/>
                </a:cubicBezTo>
                <a:cubicBezTo>
                  <a:pt x="1688925" y="860121"/>
                  <a:pt x="1758862" y="1018784"/>
                  <a:pt x="1828800" y="1177447"/>
                </a:cubicBezTo>
              </a:path>
            </a:pathLst>
          </a:cu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81" name="橢圓 480"/>
          <p:cNvSpPr/>
          <p:nvPr/>
        </p:nvSpPr>
        <p:spPr>
          <a:xfrm>
            <a:off x="6600056" y="1772816"/>
            <a:ext cx="1296144" cy="1368152"/>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2" name="手繪多邊形 481"/>
          <p:cNvSpPr/>
          <p:nvPr/>
        </p:nvSpPr>
        <p:spPr>
          <a:xfrm>
            <a:off x="7192029" y="2858022"/>
            <a:ext cx="1918569" cy="862208"/>
          </a:xfrm>
          <a:custGeom>
            <a:avLst/>
            <a:gdLst>
              <a:gd name="connsiteX0" fmla="*/ 144049 w 1918569"/>
              <a:gd name="connsiteY0" fmla="*/ 599162 h 862208"/>
              <a:gd name="connsiteX1" fmla="*/ 807928 w 1918569"/>
              <a:gd name="connsiteY1" fmla="*/ 10438 h 862208"/>
              <a:gd name="connsiteX2" fmla="*/ 1810010 w 1918569"/>
              <a:gd name="connsiteY2" fmla="*/ 536531 h 862208"/>
              <a:gd name="connsiteX3" fmla="*/ 1459282 w 1918569"/>
              <a:gd name="connsiteY3" fmla="*/ 824630 h 862208"/>
              <a:gd name="connsiteX4" fmla="*/ 219205 w 1918569"/>
              <a:gd name="connsiteY4" fmla="*/ 762000 h 862208"/>
              <a:gd name="connsiteX5" fmla="*/ 144049 w 1918569"/>
              <a:gd name="connsiteY5" fmla="*/ 599162 h 86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8569" h="862208">
                <a:moveTo>
                  <a:pt x="144049" y="599162"/>
                </a:moveTo>
                <a:cubicBezTo>
                  <a:pt x="242170" y="473902"/>
                  <a:pt x="530268" y="20876"/>
                  <a:pt x="807928" y="10438"/>
                </a:cubicBezTo>
                <a:cubicBezTo>
                  <a:pt x="1085588" y="0"/>
                  <a:pt x="1701451" y="400832"/>
                  <a:pt x="1810010" y="536531"/>
                </a:cubicBezTo>
                <a:cubicBezTo>
                  <a:pt x="1918569" y="672230"/>
                  <a:pt x="1724416" y="787052"/>
                  <a:pt x="1459282" y="824630"/>
                </a:cubicBezTo>
                <a:cubicBezTo>
                  <a:pt x="1194148" y="862208"/>
                  <a:pt x="438411" y="801666"/>
                  <a:pt x="219205" y="762000"/>
                </a:cubicBezTo>
                <a:cubicBezTo>
                  <a:pt x="0" y="722334"/>
                  <a:pt x="45929" y="724422"/>
                  <a:pt x="144049" y="599162"/>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3" name="手繪多邊形 482"/>
          <p:cNvSpPr/>
          <p:nvPr/>
        </p:nvSpPr>
        <p:spPr>
          <a:xfrm>
            <a:off x="8037534" y="1997901"/>
            <a:ext cx="1939446" cy="1421704"/>
          </a:xfrm>
          <a:custGeom>
            <a:avLst/>
            <a:gdLst>
              <a:gd name="connsiteX0" fmla="*/ 137787 w 1939446"/>
              <a:gd name="connsiteY0" fmla="*/ 56367 h 1421704"/>
              <a:gd name="connsiteX1" fmla="*/ 50104 w 1939446"/>
              <a:gd name="connsiteY1" fmla="*/ 231732 h 1421704"/>
              <a:gd name="connsiteX2" fmla="*/ 438411 w 1939446"/>
              <a:gd name="connsiteY2" fmla="*/ 908137 h 1421704"/>
              <a:gd name="connsiteX3" fmla="*/ 1678488 w 1939446"/>
              <a:gd name="connsiteY3" fmla="*/ 1359074 h 1421704"/>
              <a:gd name="connsiteX4" fmla="*/ 1929008 w 1939446"/>
              <a:gd name="connsiteY4" fmla="*/ 1283918 h 1421704"/>
              <a:gd name="connsiteX5" fmla="*/ 1741118 w 1939446"/>
              <a:gd name="connsiteY5" fmla="*/ 682669 h 1421704"/>
              <a:gd name="connsiteX6" fmla="*/ 1503124 w 1939446"/>
              <a:gd name="connsiteY6" fmla="*/ 306888 h 1421704"/>
              <a:gd name="connsiteX7" fmla="*/ 538619 w 1939446"/>
              <a:gd name="connsiteY7" fmla="*/ 43841 h 1421704"/>
              <a:gd name="connsiteX8" fmla="*/ 137787 w 1939446"/>
              <a:gd name="connsiteY8" fmla="*/ 56367 h 14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9446" h="1421704">
                <a:moveTo>
                  <a:pt x="137787" y="56367"/>
                </a:moveTo>
                <a:cubicBezTo>
                  <a:pt x="56368" y="87682"/>
                  <a:pt x="0" y="89771"/>
                  <a:pt x="50104" y="231732"/>
                </a:cubicBezTo>
                <a:cubicBezTo>
                  <a:pt x="100208" y="373693"/>
                  <a:pt x="167014" y="720247"/>
                  <a:pt x="438411" y="908137"/>
                </a:cubicBezTo>
                <a:cubicBezTo>
                  <a:pt x="709808" y="1096027"/>
                  <a:pt x="1430055" y="1296444"/>
                  <a:pt x="1678488" y="1359074"/>
                </a:cubicBezTo>
                <a:cubicBezTo>
                  <a:pt x="1926921" y="1421704"/>
                  <a:pt x="1918570" y="1396652"/>
                  <a:pt x="1929008" y="1283918"/>
                </a:cubicBezTo>
                <a:cubicBezTo>
                  <a:pt x="1939446" y="1171184"/>
                  <a:pt x="1812099" y="845507"/>
                  <a:pt x="1741118" y="682669"/>
                </a:cubicBezTo>
                <a:cubicBezTo>
                  <a:pt x="1670137" y="519831"/>
                  <a:pt x="1703540" y="413359"/>
                  <a:pt x="1503124" y="306888"/>
                </a:cubicBezTo>
                <a:cubicBezTo>
                  <a:pt x="1302708" y="200417"/>
                  <a:pt x="768263" y="87682"/>
                  <a:pt x="538619" y="43841"/>
                </a:cubicBezTo>
                <a:cubicBezTo>
                  <a:pt x="308975" y="0"/>
                  <a:pt x="219206" y="25052"/>
                  <a:pt x="137787" y="56367"/>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136846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a:xfrm>
            <a:off x="1981200" y="1639342"/>
            <a:ext cx="8229600" cy="4525963"/>
          </a:xfrm>
        </p:spPr>
        <p:txBody>
          <a:bodyPr/>
          <a:lstStyle/>
          <a:p>
            <a:r>
              <a:rPr lang="en-US" altLang="zh-TW" dirty="0"/>
              <a:t>Supervised learning</a:t>
            </a:r>
            <a:endParaRPr lang="zh-TW" altLang="en-US" dirty="0"/>
          </a:p>
        </p:txBody>
      </p:sp>
      <p:sp>
        <p:nvSpPr>
          <p:cNvPr id="2" name="標題 1"/>
          <p:cNvSpPr>
            <a:spLocks noGrp="1"/>
          </p:cNvSpPr>
          <p:nvPr>
            <p:ph type="title"/>
          </p:nvPr>
        </p:nvSpPr>
        <p:spPr/>
        <p:txBody>
          <a:bodyPr/>
          <a:lstStyle/>
          <a:p>
            <a:r>
              <a:rPr lang="en-US" altLang="zh-TW" dirty="0"/>
              <a:t>Machine learning structure</a:t>
            </a:r>
            <a:endParaRPr lang="zh-TW" altLang="en-US" dirty="0"/>
          </a:p>
        </p:txBody>
      </p:sp>
      <p:pic>
        <p:nvPicPr>
          <p:cNvPr id="2050" name="Picture 2" descr="C:\Users\Ian\Desktop\superv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8388" y="2204865"/>
            <a:ext cx="6059941" cy="3715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0745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ltLang="en-US"/>
              <a:t>The machine learning framework</a:t>
            </a:r>
          </a:p>
        </p:txBody>
      </p:sp>
      <p:sp>
        <p:nvSpPr>
          <p:cNvPr id="52227" name="Content Placeholder 2"/>
          <p:cNvSpPr>
            <a:spLocks noGrp="1"/>
          </p:cNvSpPr>
          <p:nvPr>
            <p:ph idx="1"/>
          </p:nvPr>
        </p:nvSpPr>
        <p:spPr>
          <a:xfrm>
            <a:off x="1981200" y="1981201"/>
            <a:ext cx="8229600" cy="4144963"/>
          </a:xfrm>
        </p:spPr>
        <p:txBody>
          <a:bodyPr/>
          <a:lstStyle/>
          <a:p>
            <a:r>
              <a:rPr lang="en-US" altLang="en-US" sz="2400"/>
              <a:t>Apply a prediction function to a feature representation of the image to get the desired output:</a:t>
            </a:r>
            <a:br>
              <a:rPr lang="en-US" altLang="en-US" sz="2400"/>
            </a:br>
            <a:endParaRPr lang="en-US" altLang="en-US" sz="2400"/>
          </a:p>
          <a:p>
            <a:pPr>
              <a:buFontTx/>
              <a:buNone/>
            </a:pPr>
            <a:r>
              <a:rPr lang="en-US" altLang="en-US" sz="2400">
                <a:solidFill>
                  <a:srgbClr val="0000FF"/>
                </a:solidFill>
              </a:rPr>
              <a:t>			</a:t>
            </a:r>
            <a:r>
              <a:rPr lang="en-US" altLang="en-US" sz="6000">
                <a:solidFill>
                  <a:srgbClr val="0000FF"/>
                </a:solidFill>
              </a:rPr>
              <a:t>f(    ) = “apple”</a:t>
            </a:r>
          </a:p>
          <a:p>
            <a:pPr>
              <a:buFontTx/>
              <a:buNone/>
            </a:pPr>
            <a:r>
              <a:rPr lang="en-US" altLang="en-US" sz="6000">
                <a:solidFill>
                  <a:srgbClr val="0000FF"/>
                </a:solidFill>
              </a:rPr>
              <a:t>			f(    ) = “tomato”</a:t>
            </a:r>
          </a:p>
          <a:p>
            <a:pPr>
              <a:buFontTx/>
              <a:buNone/>
            </a:pPr>
            <a:r>
              <a:rPr lang="en-US" altLang="en-US" sz="6000">
                <a:solidFill>
                  <a:srgbClr val="0000FF"/>
                </a:solidFill>
              </a:rPr>
              <a:t>			f(    ) = “cow”</a:t>
            </a:r>
          </a:p>
          <a:p>
            <a:pPr>
              <a:buFontTx/>
              <a:buNone/>
            </a:pPr>
            <a:endParaRPr lang="en-US" altLang="en-US"/>
          </a:p>
          <a:p>
            <a:pPr>
              <a:buFontTx/>
              <a:buNone/>
            </a:pPr>
            <a:endParaRPr lang="en-US" altLang="en-US"/>
          </a:p>
          <a:p>
            <a:pPr>
              <a:buFontTx/>
              <a:buNone/>
            </a:pPr>
            <a:endParaRPr lang="en-US" altLang="en-US"/>
          </a:p>
        </p:txBody>
      </p:sp>
      <p:pic>
        <p:nvPicPr>
          <p:cNvPr id="522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3505200"/>
            <a:ext cx="762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4572000"/>
            <a:ext cx="7747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5715000"/>
            <a:ext cx="774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8839201" y="6581776"/>
            <a:ext cx="1812925"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23198396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846320" y="794571"/>
            <a:ext cx="1752600" cy="361950"/>
          </a:xfrm>
          <a:prstGeom prst="rect">
            <a:avLst/>
          </a:prstGeom>
        </p:spPr>
      </p:pic>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246335" y="1541689"/>
            <a:ext cx="7699330" cy="5201417"/>
          </a:xfrm>
          <a:prstGeom prst="rect">
            <a:avLst/>
          </a:prstGeom>
        </p:spPr>
      </p:pic>
    </p:spTree>
    <p:extLst>
      <p:ext uri="{BB962C8B-B14F-4D97-AF65-F5344CB8AC3E}">
        <p14:creationId xmlns:p14="http://schemas.microsoft.com/office/powerpoint/2010/main" val="3067019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905000" y="-152400"/>
            <a:ext cx="8229600" cy="1143000"/>
          </a:xfrm>
        </p:spPr>
        <p:txBody>
          <a:bodyPr/>
          <a:lstStyle/>
          <a:p>
            <a:r>
              <a:rPr lang="en-US" altLang="en-US">
                <a:ea typeface="ＭＳ Ｐゴシック" panose="020B0600070205080204" pitchFamily="34" charset="-128"/>
              </a:rPr>
              <a:t>Defining the Learning Task</a:t>
            </a:r>
          </a:p>
        </p:txBody>
      </p:sp>
      <p:sp>
        <p:nvSpPr>
          <p:cNvPr id="47107" name="Rectangle 3"/>
          <p:cNvSpPr>
            <a:spLocks noGrp="1" noChangeArrowheads="1"/>
          </p:cNvSpPr>
          <p:nvPr>
            <p:ph type="body" idx="1"/>
          </p:nvPr>
        </p:nvSpPr>
        <p:spPr>
          <a:xfrm>
            <a:off x="2362200" y="990600"/>
            <a:ext cx="7772400" cy="1066800"/>
          </a:xfrm>
        </p:spPr>
        <p:txBody>
          <a:bodyPr/>
          <a:lstStyle/>
          <a:p>
            <a:pPr algn="ctr">
              <a:lnSpc>
                <a:spcPct val="90000"/>
              </a:lnSpc>
              <a:buFontTx/>
              <a:buNone/>
            </a:pPr>
            <a:r>
              <a:rPr lang="en-US" altLang="en-US">
                <a:ea typeface="ＭＳ Ｐゴシック" panose="020B0600070205080204" pitchFamily="34" charset="-128"/>
              </a:rPr>
              <a:t>  </a:t>
            </a:r>
            <a:r>
              <a:rPr lang="en-US" altLang="en-US">
                <a:solidFill>
                  <a:srgbClr val="FF3300"/>
                </a:solidFill>
                <a:ea typeface="ＭＳ Ｐゴシック" panose="020B0600070205080204" pitchFamily="34" charset="-128"/>
              </a:rPr>
              <a:t>Improve on task, T, with respect to </a:t>
            </a:r>
          </a:p>
          <a:p>
            <a:pPr algn="ctr">
              <a:lnSpc>
                <a:spcPct val="90000"/>
              </a:lnSpc>
              <a:buFontTx/>
              <a:buNone/>
            </a:pPr>
            <a:r>
              <a:rPr lang="en-US" altLang="en-US">
                <a:solidFill>
                  <a:srgbClr val="FF3300"/>
                </a:solidFill>
                <a:ea typeface="ＭＳ Ｐゴシック" panose="020B0600070205080204" pitchFamily="34" charset="-128"/>
              </a:rPr>
              <a:t>performance metric, P, based on experience, E.</a:t>
            </a:r>
          </a:p>
        </p:txBody>
      </p:sp>
      <p:sp>
        <p:nvSpPr>
          <p:cNvPr id="47108" name="Text Box 4"/>
          <p:cNvSpPr txBox="1">
            <a:spLocks noChangeArrowheads="1"/>
          </p:cNvSpPr>
          <p:nvPr/>
        </p:nvSpPr>
        <p:spPr bwMode="auto">
          <a:xfrm>
            <a:off x="2428875" y="2851150"/>
            <a:ext cx="7666038"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37931725" indent="-37474525" eaLnBrk="0" hangingPunct="0">
              <a:defRPr sz="2400">
                <a:solidFill>
                  <a:schemeClr val="tx1"/>
                </a:solidFill>
                <a:latin typeface="Tahoma" panose="020B0604030504040204" pitchFamily="34" charset="0"/>
                <a:ea typeface="ＭＳ Ｐゴシック" panose="020B0600070205080204" pitchFamily="34" charset="-128"/>
              </a:defRPr>
            </a:lvl2pPr>
            <a:lvl3pPr eaLnBrk="0" hangingPunct="0">
              <a:defRPr sz="2400">
                <a:solidFill>
                  <a:schemeClr val="tx1"/>
                </a:solidFill>
                <a:latin typeface="Tahoma" panose="020B0604030504040204" pitchFamily="34" charset="0"/>
                <a:ea typeface="ＭＳ Ｐゴシック" panose="020B0600070205080204" pitchFamily="34" charset="-128"/>
              </a:defRPr>
            </a:lvl3pPr>
            <a:lvl4pPr eaLnBrk="0" hangingPunct="0">
              <a:defRPr sz="2400">
                <a:solidFill>
                  <a:schemeClr val="tx1"/>
                </a:solidFill>
                <a:latin typeface="Tahoma" panose="020B0604030504040204" pitchFamily="34" charset="0"/>
                <a:ea typeface="ＭＳ Ｐゴシック" panose="020B0600070205080204" pitchFamily="34" charset="-128"/>
              </a:defRPr>
            </a:lvl4pPr>
            <a:lvl5pPr eaLnBrk="0" hangingPunct="0">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buFontTx/>
              <a:buChar char="•"/>
            </a:pPr>
            <a:endParaRPr lang="en-US" altLang="en-US"/>
          </a:p>
        </p:txBody>
      </p:sp>
      <p:sp>
        <p:nvSpPr>
          <p:cNvPr id="47109" name="Text Box 5"/>
          <p:cNvSpPr txBox="1">
            <a:spLocks noChangeArrowheads="1"/>
          </p:cNvSpPr>
          <p:nvPr/>
        </p:nvSpPr>
        <p:spPr bwMode="auto">
          <a:xfrm>
            <a:off x="2493964" y="2281238"/>
            <a:ext cx="7483475"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37931725" indent="-37474525" eaLnBrk="0" hangingPunct="0">
              <a:defRPr sz="2400">
                <a:solidFill>
                  <a:schemeClr val="tx1"/>
                </a:solidFill>
                <a:latin typeface="Tahoma" panose="020B0604030504040204" pitchFamily="34" charset="0"/>
                <a:ea typeface="ＭＳ Ｐゴシック" panose="020B0600070205080204" pitchFamily="34" charset="-128"/>
              </a:defRPr>
            </a:lvl2pPr>
            <a:lvl3pPr eaLnBrk="0" hangingPunct="0">
              <a:defRPr sz="2400">
                <a:solidFill>
                  <a:schemeClr val="tx1"/>
                </a:solidFill>
                <a:latin typeface="Tahoma" panose="020B0604030504040204" pitchFamily="34" charset="0"/>
                <a:ea typeface="ＭＳ Ｐゴシック" panose="020B0600070205080204" pitchFamily="34" charset="-128"/>
              </a:defRPr>
            </a:lvl3pPr>
            <a:lvl4pPr eaLnBrk="0" hangingPunct="0">
              <a:defRPr sz="2400">
                <a:solidFill>
                  <a:schemeClr val="tx1"/>
                </a:solidFill>
                <a:latin typeface="Tahoma" panose="020B0604030504040204" pitchFamily="34" charset="0"/>
                <a:ea typeface="ＭＳ Ｐゴシック" panose="020B0600070205080204" pitchFamily="34" charset="-128"/>
              </a:defRPr>
            </a:lvl4pPr>
            <a:lvl5pPr eaLnBrk="0" hangingPunct="0">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a:p>
        </p:txBody>
      </p:sp>
      <p:sp>
        <p:nvSpPr>
          <p:cNvPr id="47110" name="Text Box 6"/>
          <p:cNvSpPr txBox="1">
            <a:spLocks noChangeArrowheads="1"/>
          </p:cNvSpPr>
          <p:nvPr/>
        </p:nvSpPr>
        <p:spPr bwMode="auto">
          <a:xfrm>
            <a:off x="2438400" y="2057400"/>
            <a:ext cx="7620000" cy="562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37931725" indent="-37474525" eaLnBrk="0" hangingPunct="0">
              <a:defRPr sz="2400">
                <a:solidFill>
                  <a:schemeClr val="tx1"/>
                </a:solidFill>
                <a:latin typeface="Tahoma" panose="020B0604030504040204" pitchFamily="34" charset="0"/>
                <a:ea typeface="ＭＳ Ｐゴシック" panose="020B0600070205080204" pitchFamily="34" charset="-128"/>
              </a:defRPr>
            </a:lvl2pPr>
            <a:lvl3pPr eaLnBrk="0" hangingPunct="0">
              <a:defRPr sz="2400">
                <a:solidFill>
                  <a:schemeClr val="tx1"/>
                </a:solidFill>
                <a:latin typeface="Tahoma" panose="020B0604030504040204" pitchFamily="34" charset="0"/>
                <a:ea typeface="ＭＳ Ｐゴシック" panose="020B0600070205080204" pitchFamily="34" charset="-128"/>
              </a:defRPr>
            </a:lvl3pPr>
            <a:lvl4pPr eaLnBrk="0" hangingPunct="0">
              <a:defRPr sz="2400">
                <a:solidFill>
                  <a:schemeClr val="tx1"/>
                </a:solidFill>
                <a:latin typeface="Tahoma" panose="020B0604030504040204" pitchFamily="34" charset="0"/>
                <a:ea typeface="ＭＳ Ｐゴシック" panose="020B0600070205080204" pitchFamily="34" charset="-128"/>
              </a:defRPr>
            </a:lvl4pPr>
            <a:lvl5pPr eaLnBrk="0" hangingPunct="0">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just" eaLnBrk="1" hangingPunct="1">
              <a:lnSpc>
                <a:spcPct val="40000"/>
              </a:lnSpc>
              <a:spcBef>
                <a:spcPct val="50000"/>
              </a:spcBef>
              <a:buClr>
                <a:srgbClr val="FF3300"/>
              </a:buClr>
            </a:pPr>
            <a:r>
              <a:rPr lang="en-US" altLang="en-US" sz="2000"/>
              <a:t>T: Playing checkers</a:t>
            </a:r>
          </a:p>
          <a:p>
            <a:pPr algn="just" eaLnBrk="1" hangingPunct="1">
              <a:lnSpc>
                <a:spcPct val="40000"/>
              </a:lnSpc>
              <a:spcBef>
                <a:spcPct val="50000"/>
              </a:spcBef>
              <a:buClr>
                <a:srgbClr val="FF3300"/>
              </a:buClr>
            </a:pPr>
            <a:r>
              <a:rPr lang="en-US" altLang="en-US" sz="2000"/>
              <a:t>P: Percentage of games won against an arbitrary opponent </a:t>
            </a:r>
          </a:p>
          <a:p>
            <a:pPr algn="just" eaLnBrk="1" hangingPunct="1">
              <a:lnSpc>
                <a:spcPct val="40000"/>
              </a:lnSpc>
              <a:spcBef>
                <a:spcPct val="50000"/>
              </a:spcBef>
              <a:buClr>
                <a:srgbClr val="FF3300"/>
              </a:buClr>
            </a:pPr>
            <a:r>
              <a:rPr lang="en-US" altLang="en-US" sz="2000"/>
              <a:t>E: Playing practice games against itself</a:t>
            </a:r>
          </a:p>
          <a:p>
            <a:pPr algn="just" eaLnBrk="1" hangingPunct="1">
              <a:lnSpc>
                <a:spcPct val="40000"/>
              </a:lnSpc>
              <a:spcBef>
                <a:spcPct val="50000"/>
              </a:spcBef>
              <a:buClr>
                <a:srgbClr val="FF3300"/>
              </a:buClr>
            </a:pPr>
            <a:endParaRPr lang="en-US" altLang="en-US" sz="2000"/>
          </a:p>
          <a:p>
            <a:pPr algn="just" eaLnBrk="1" hangingPunct="1">
              <a:lnSpc>
                <a:spcPct val="40000"/>
              </a:lnSpc>
              <a:spcBef>
                <a:spcPct val="50000"/>
              </a:spcBef>
              <a:buClr>
                <a:srgbClr val="FF3300"/>
              </a:buClr>
            </a:pPr>
            <a:r>
              <a:rPr lang="en-US" altLang="en-US" sz="2000"/>
              <a:t>T: Recognizing hand-written words</a:t>
            </a:r>
          </a:p>
          <a:p>
            <a:pPr algn="just" eaLnBrk="1" hangingPunct="1">
              <a:lnSpc>
                <a:spcPct val="40000"/>
              </a:lnSpc>
              <a:spcBef>
                <a:spcPct val="50000"/>
              </a:spcBef>
              <a:buClr>
                <a:srgbClr val="FF3300"/>
              </a:buClr>
            </a:pPr>
            <a:r>
              <a:rPr lang="en-US" altLang="en-US" sz="2000"/>
              <a:t>P: Percentage of words correctly classified</a:t>
            </a:r>
          </a:p>
          <a:p>
            <a:pPr algn="just" eaLnBrk="1" hangingPunct="1">
              <a:lnSpc>
                <a:spcPct val="40000"/>
              </a:lnSpc>
              <a:spcBef>
                <a:spcPct val="50000"/>
              </a:spcBef>
              <a:buClr>
                <a:srgbClr val="FF3300"/>
              </a:buClr>
            </a:pPr>
            <a:r>
              <a:rPr lang="en-US" altLang="en-US" sz="2000"/>
              <a:t>E: Database of human-labeled images of handwritten words</a:t>
            </a:r>
          </a:p>
          <a:p>
            <a:pPr algn="just" eaLnBrk="1" hangingPunct="1">
              <a:lnSpc>
                <a:spcPct val="40000"/>
              </a:lnSpc>
              <a:spcBef>
                <a:spcPct val="50000"/>
              </a:spcBef>
              <a:buClr>
                <a:srgbClr val="FF3300"/>
              </a:buClr>
            </a:pPr>
            <a:endParaRPr lang="en-US" altLang="en-US" sz="2000"/>
          </a:p>
          <a:p>
            <a:pPr algn="just" eaLnBrk="1" hangingPunct="1">
              <a:lnSpc>
                <a:spcPct val="40000"/>
              </a:lnSpc>
              <a:spcBef>
                <a:spcPct val="50000"/>
              </a:spcBef>
              <a:buClr>
                <a:srgbClr val="FF3300"/>
              </a:buClr>
            </a:pPr>
            <a:r>
              <a:rPr lang="en-US" altLang="en-US" sz="2000"/>
              <a:t>T: Driving on four-lane highways using vision sensors</a:t>
            </a:r>
          </a:p>
          <a:p>
            <a:pPr algn="just" eaLnBrk="1" hangingPunct="1">
              <a:lnSpc>
                <a:spcPct val="40000"/>
              </a:lnSpc>
              <a:spcBef>
                <a:spcPct val="50000"/>
              </a:spcBef>
              <a:buClr>
                <a:srgbClr val="FF3300"/>
              </a:buClr>
            </a:pPr>
            <a:r>
              <a:rPr lang="en-US" altLang="en-US" sz="2000"/>
              <a:t>P: Average distance traveled before a human-judged error</a:t>
            </a:r>
          </a:p>
          <a:p>
            <a:pPr algn="just" eaLnBrk="1" hangingPunct="1">
              <a:lnSpc>
                <a:spcPct val="40000"/>
              </a:lnSpc>
              <a:spcBef>
                <a:spcPct val="50000"/>
              </a:spcBef>
              <a:buClr>
                <a:srgbClr val="FF3300"/>
              </a:buClr>
            </a:pPr>
            <a:r>
              <a:rPr lang="en-US" altLang="en-US" sz="2000"/>
              <a:t>E: A sequence of images and steering commands recorded while</a:t>
            </a:r>
          </a:p>
          <a:p>
            <a:pPr algn="just" eaLnBrk="1" hangingPunct="1">
              <a:lnSpc>
                <a:spcPct val="40000"/>
              </a:lnSpc>
              <a:spcBef>
                <a:spcPct val="50000"/>
              </a:spcBef>
              <a:buClr>
                <a:srgbClr val="FF3300"/>
              </a:buClr>
            </a:pPr>
            <a:r>
              <a:rPr lang="en-US" altLang="en-US" sz="2000"/>
              <a:t>     observing a human driver.</a:t>
            </a:r>
          </a:p>
          <a:p>
            <a:pPr algn="just" eaLnBrk="1" hangingPunct="1">
              <a:lnSpc>
                <a:spcPct val="40000"/>
              </a:lnSpc>
              <a:spcBef>
                <a:spcPct val="50000"/>
              </a:spcBef>
              <a:buClr>
                <a:srgbClr val="FF3300"/>
              </a:buClr>
            </a:pPr>
            <a:endParaRPr lang="en-US" altLang="en-US" sz="2000"/>
          </a:p>
          <a:p>
            <a:pPr algn="just" eaLnBrk="1" hangingPunct="1">
              <a:lnSpc>
                <a:spcPct val="40000"/>
              </a:lnSpc>
              <a:spcBef>
                <a:spcPct val="50000"/>
              </a:spcBef>
              <a:buClr>
                <a:srgbClr val="FF3300"/>
              </a:buClr>
            </a:pPr>
            <a:r>
              <a:rPr lang="en-US" altLang="en-US" sz="2000"/>
              <a:t>T: Categorize email messages as spam or legitimate.</a:t>
            </a:r>
          </a:p>
          <a:p>
            <a:pPr algn="just" eaLnBrk="1" hangingPunct="1">
              <a:lnSpc>
                <a:spcPct val="40000"/>
              </a:lnSpc>
              <a:spcBef>
                <a:spcPct val="50000"/>
              </a:spcBef>
              <a:buClr>
                <a:srgbClr val="FF3300"/>
              </a:buClr>
            </a:pPr>
            <a:r>
              <a:rPr lang="en-US" altLang="en-US" sz="2000"/>
              <a:t>P: Percentage of email messages correctly classified.</a:t>
            </a:r>
          </a:p>
          <a:p>
            <a:pPr algn="just" eaLnBrk="1" hangingPunct="1">
              <a:lnSpc>
                <a:spcPct val="40000"/>
              </a:lnSpc>
              <a:spcBef>
                <a:spcPct val="50000"/>
              </a:spcBef>
              <a:buClr>
                <a:srgbClr val="FF3300"/>
              </a:buClr>
            </a:pPr>
            <a:r>
              <a:rPr lang="en-US" altLang="en-US" sz="2000"/>
              <a:t>E: Database of emails, some with human-given labels</a:t>
            </a:r>
          </a:p>
          <a:p>
            <a:pPr algn="just" eaLnBrk="1" hangingPunct="1">
              <a:lnSpc>
                <a:spcPct val="40000"/>
              </a:lnSpc>
              <a:spcBef>
                <a:spcPct val="50000"/>
              </a:spcBef>
              <a:buClr>
                <a:srgbClr val="FF3300"/>
              </a:buClr>
            </a:pPr>
            <a:endParaRPr lang="en-US" altLang="en-US" sz="2000"/>
          </a:p>
          <a:p>
            <a:pPr algn="just" eaLnBrk="1" hangingPunct="1">
              <a:lnSpc>
                <a:spcPct val="40000"/>
              </a:lnSpc>
              <a:spcBef>
                <a:spcPct val="50000"/>
              </a:spcBef>
              <a:buClr>
                <a:srgbClr val="FF3300"/>
              </a:buClr>
            </a:pPr>
            <a:endParaRPr lang="en-US" altLang="en-US" sz="2000"/>
          </a:p>
          <a:p>
            <a:pPr algn="just" eaLnBrk="1" hangingPunct="1">
              <a:lnSpc>
                <a:spcPct val="40000"/>
              </a:lnSpc>
              <a:spcBef>
                <a:spcPct val="50000"/>
              </a:spcBef>
              <a:buClr>
                <a:srgbClr val="FF3300"/>
              </a:buClr>
            </a:pPr>
            <a:endParaRPr lang="en-US" altLang="en-US"/>
          </a:p>
          <a:p>
            <a:pPr algn="just" eaLnBrk="1" hangingPunct="1">
              <a:lnSpc>
                <a:spcPct val="40000"/>
              </a:lnSpc>
              <a:spcBef>
                <a:spcPct val="50000"/>
              </a:spcBef>
              <a:buClr>
                <a:srgbClr val="FF3300"/>
              </a:buClr>
            </a:pPr>
            <a:endParaRPr lang="en-US" altLang="en-US"/>
          </a:p>
        </p:txBody>
      </p:sp>
    </p:spTree>
    <p:extLst>
      <p:ext uri="{BB962C8B-B14F-4D97-AF65-F5344CB8AC3E}">
        <p14:creationId xmlns:p14="http://schemas.microsoft.com/office/powerpoint/2010/main" val="2378488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232365" y="846931"/>
            <a:ext cx="2562225" cy="361950"/>
          </a:xfrm>
          <a:prstGeom prst="rect">
            <a:avLst/>
          </a:prstGeom>
        </p:spPr>
      </p:pic>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99038" y="1942306"/>
            <a:ext cx="7105650" cy="4800600"/>
          </a:xfrm>
          <a:prstGeom prst="rect">
            <a:avLst/>
          </a:prstGeom>
        </p:spPr>
      </p:pic>
    </p:spTree>
    <p:extLst>
      <p:ext uri="{BB962C8B-B14F-4D97-AF65-F5344CB8AC3E}">
        <p14:creationId xmlns:p14="http://schemas.microsoft.com/office/powerpoint/2010/main" val="37338116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76057" y="865981"/>
            <a:ext cx="2190750" cy="323850"/>
          </a:xfrm>
          <a:prstGeom prst="rect">
            <a:avLst/>
          </a:prstGeom>
        </p:spPr>
      </p:pic>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838200" y="1917065"/>
            <a:ext cx="10515600" cy="4351338"/>
          </a:xfrm>
        </p:spPr>
        <p:txBody>
          <a:bodyPr/>
          <a:lstStyle/>
          <a:p>
            <a:endParaRPr lang="en-US" dirty="0"/>
          </a:p>
        </p:txBody>
      </p:sp>
      <p:pic>
        <p:nvPicPr>
          <p:cNvPr id="5" name="Picture 4"/>
          <p:cNvPicPr>
            <a:picLocks noChangeAspect="1"/>
          </p:cNvPicPr>
          <p:nvPr/>
        </p:nvPicPr>
        <p:blipFill>
          <a:blip r:embed="rId3"/>
          <a:stretch>
            <a:fillRect/>
          </a:stretch>
        </p:blipFill>
        <p:spPr>
          <a:xfrm>
            <a:off x="2072912" y="1917065"/>
            <a:ext cx="7105650" cy="4800600"/>
          </a:xfrm>
          <a:prstGeom prst="rect">
            <a:avLst/>
          </a:prstGeom>
        </p:spPr>
      </p:pic>
    </p:spTree>
    <p:extLst>
      <p:ext uri="{BB962C8B-B14F-4D97-AF65-F5344CB8AC3E}">
        <p14:creationId xmlns:p14="http://schemas.microsoft.com/office/powerpoint/2010/main" val="292382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fontAlgn="base"/>
            <a:r>
              <a:rPr lang="en-US" b="1" dirty="0"/>
              <a:t>Regression machine learning systems:</a:t>
            </a:r>
            <a:r>
              <a:rPr lang="en-US" dirty="0"/>
              <a:t> Systems where the value being predicted falls somewhere on a continuous spectrum. These systems help us with questions of “How much?” or “How many?”.</a:t>
            </a:r>
          </a:p>
          <a:p>
            <a:pPr fontAlgn="base"/>
            <a:r>
              <a:rPr lang="en-US" dirty="0"/>
              <a:t>Multi-target: More than one continuous target variable</a:t>
            </a:r>
          </a:p>
          <a:p>
            <a:pPr fontAlgn="base"/>
            <a:r>
              <a:rPr lang="en-US" b="1" dirty="0"/>
              <a:t>Classification machine learning systems:</a:t>
            </a:r>
            <a:r>
              <a:rPr lang="en-US" dirty="0"/>
              <a:t> Systems where we seek a yes-or-no prediction, such as “Is this tumor cancerous?”, “Does this cookie meet our quality standards?”, and so on.</a:t>
            </a:r>
          </a:p>
          <a:p>
            <a:pPr fontAlgn="base"/>
            <a:r>
              <a:rPr lang="en-US" dirty="0"/>
              <a:t>Multiclass (mutually exclusive class assignments) , </a:t>
            </a:r>
            <a:r>
              <a:rPr lang="en-US" dirty="0" err="1"/>
              <a:t>multilabel</a:t>
            </a:r>
            <a:r>
              <a:rPr lang="en-US" dirty="0"/>
              <a:t> (data point can lie in more than one classes)</a:t>
            </a:r>
          </a:p>
          <a:p>
            <a:endParaRPr lang="en-US" dirty="0"/>
          </a:p>
        </p:txBody>
      </p:sp>
    </p:spTree>
    <p:extLst>
      <p:ext uri="{BB962C8B-B14F-4D97-AF65-F5344CB8AC3E}">
        <p14:creationId xmlns:p14="http://schemas.microsoft.com/office/powerpoint/2010/main" val="604755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p:txBody>
          <a:bodyPr/>
          <a:lstStyle/>
          <a:p>
            <a:r>
              <a:rPr lang="en-US" altLang="zh-TW" dirty="0"/>
              <a:t>Unsupervised learning</a:t>
            </a:r>
            <a:endParaRPr lang="zh-TW" altLang="en-US" dirty="0"/>
          </a:p>
        </p:txBody>
      </p:sp>
      <p:sp>
        <p:nvSpPr>
          <p:cNvPr id="2" name="標題 1"/>
          <p:cNvSpPr>
            <a:spLocks noGrp="1"/>
          </p:cNvSpPr>
          <p:nvPr>
            <p:ph type="title"/>
          </p:nvPr>
        </p:nvSpPr>
        <p:spPr/>
        <p:txBody>
          <a:bodyPr/>
          <a:lstStyle/>
          <a:p>
            <a:r>
              <a:rPr lang="en-US" altLang="zh-TW" dirty="0"/>
              <a:t>Machine learning structure</a:t>
            </a:r>
            <a:endParaRPr lang="zh-TW" altLang="en-US" dirty="0"/>
          </a:p>
        </p:txBody>
      </p:sp>
      <p:pic>
        <p:nvPicPr>
          <p:cNvPr id="3074" name="Picture 2" descr="C:\Users\Ian\Desktop\unsuperv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9178" y="2204864"/>
            <a:ext cx="6415174" cy="37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0546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36023"/>
          </a:xfrm>
        </p:spPr>
        <p:txBody>
          <a:bodyPr/>
          <a:lstStyle/>
          <a:p>
            <a:r>
              <a:rPr lang="en-US" dirty="0"/>
              <a:t>Semi-supervised learning</a:t>
            </a:r>
          </a:p>
        </p:txBody>
      </p:sp>
      <p:sp>
        <p:nvSpPr>
          <p:cNvPr id="3" name="Content Placeholder 2"/>
          <p:cNvSpPr>
            <a:spLocks noGrp="1"/>
          </p:cNvSpPr>
          <p:nvPr>
            <p:ph idx="1"/>
          </p:nvPr>
        </p:nvSpPr>
        <p:spPr>
          <a:xfrm>
            <a:off x="838200" y="836023"/>
            <a:ext cx="10515600" cy="5340940"/>
          </a:xfrm>
        </p:spPr>
        <p:txBody>
          <a:bodyPr>
            <a:normAutofit/>
          </a:bodyPr>
          <a:lstStyle/>
          <a:p>
            <a:r>
              <a:rPr lang="en-US" sz="2000" i="1" dirty="0"/>
              <a:t>“We expect unsupervised learning to become far more important in the longer term. Human and animal learning is largely unsupervised: we discover the structure of the world by observing it, not by being told the name of every object.” </a:t>
            </a:r>
            <a:r>
              <a:rPr lang="en-US" sz="2000" i="1" dirty="0" err="1"/>
              <a:t>LeCun</a:t>
            </a:r>
            <a:r>
              <a:rPr lang="en-US" sz="2000" i="1" dirty="0"/>
              <a:t>, </a:t>
            </a:r>
            <a:r>
              <a:rPr lang="en-US" sz="2000" i="1" dirty="0" err="1"/>
              <a:t>Bengio</a:t>
            </a:r>
            <a:r>
              <a:rPr lang="en-US" sz="2000" i="1" dirty="0"/>
              <a:t>, Hinton, Nature (2015)</a:t>
            </a:r>
            <a:endParaRPr lang="en-US" sz="2000" dirty="0"/>
          </a:p>
          <a:p>
            <a:endParaRPr lang="en-US" dirty="0"/>
          </a:p>
          <a:p>
            <a:r>
              <a:rPr lang="en-US" dirty="0"/>
              <a:t>Semi-supervised learning algorithms are trained on a combination of labeled and unlabeled data </a:t>
            </a:r>
          </a:p>
          <a:p>
            <a:r>
              <a:rPr lang="en-US" dirty="0"/>
              <a:t>Semi-supervised learning uses the unlabeled data to gain more understanding of the population structure in general</a:t>
            </a:r>
          </a:p>
          <a:p>
            <a:r>
              <a:rPr lang="en-US" dirty="0"/>
              <a:t>The process of labeling massive amounts of data for supervised learning is often prohibitively time-consuming and expensive. </a:t>
            </a:r>
          </a:p>
          <a:p>
            <a:r>
              <a:rPr lang="en-US" dirty="0"/>
              <a:t>What’s more, too much labeling can impose human biases on the model</a:t>
            </a:r>
          </a:p>
          <a:p>
            <a:endParaRPr lang="en-US" dirty="0"/>
          </a:p>
        </p:txBody>
      </p:sp>
    </p:spTree>
    <p:extLst>
      <p:ext uri="{BB962C8B-B14F-4D97-AF65-F5344CB8AC3E}">
        <p14:creationId xmlns:p14="http://schemas.microsoft.com/office/powerpoint/2010/main" val="8195467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idx="4294967295"/>
          </p:nvPr>
        </p:nvSpPr>
        <p:spPr/>
        <p:txBody>
          <a:bodyPr/>
          <a:lstStyle/>
          <a:p>
            <a:pPr eaLnBrk="1" hangingPunct="1"/>
            <a:r>
              <a:rPr lang="en-US" altLang="en-US"/>
              <a:t>Choosing an Evaluation Metrics</a:t>
            </a:r>
          </a:p>
        </p:txBody>
      </p:sp>
      <p:sp>
        <p:nvSpPr>
          <p:cNvPr id="27651" name="Text Placeholder 2"/>
          <p:cNvSpPr>
            <a:spLocks noGrp="1"/>
          </p:cNvSpPr>
          <p:nvPr>
            <p:ph type="body" sz="half" idx="4294967295"/>
          </p:nvPr>
        </p:nvSpPr>
        <p:spPr>
          <a:xfrm>
            <a:off x="1981201" y="1600201"/>
            <a:ext cx="8329613" cy="4525963"/>
          </a:xfrm>
        </p:spPr>
        <p:txBody>
          <a:bodyPr/>
          <a:lstStyle/>
          <a:p>
            <a:pPr eaLnBrk="1" hangingPunct="1"/>
            <a:r>
              <a:rPr lang="en-US" altLang="en-US"/>
              <a:t>How do you evaluate the result of your model?</a:t>
            </a:r>
          </a:p>
          <a:p>
            <a:pPr eaLnBrk="1" hangingPunct="1"/>
            <a:r>
              <a:rPr lang="en-US" altLang="en-US"/>
              <a:t>Some misclassifications are worse than others</a:t>
            </a:r>
          </a:p>
          <a:p>
            <a:pPr lvl="1" eaLnBrk="1" hangingPunct="1"/>
            <a:r>
              <a:rPr lang="en-US" altLang="en-US" sz="3000"/>
              <a:t>False negatives may be worse than false positive</a:t>
            </a:r>
          </a:p>
          <a:p>
            <a:pPr eaLnBrk="1" hangingPunct="1"/>
            <a:r>
              <a:rPr lang="en-US" altLang="en-US"/>
              <a:t>A domain expert can decide the evaluation metrics</a:t>
            </a:r>
          </a:p>
        </p:txBody>
      </p:sp>
    </p:spTree>
    <p:extLst>
      <p:ext uri="{BB962C8B-B14F-4D97-AF65-F5344CB8AC3E}">
        <p14:creationId xmlns:p14="http://schemas.microsoft.com/office/powerpoint/2010/main" val="1358633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Confusion Matrix</a:t>
            </a:r>
            <a:endParaRPr lang="ar-SA" dirty="0"/>
          </a:p>
        </p:txBody>
      </p:sp>
      <p:sp>
        <p:nvSpPr>
          <p:cNvPr id="3" name="Content Placeholder 2"/>
          <p:cNvSpPr>
            <a:spLocks noGrp="1"/>
          </p:cNvSpPr>
          <p:nvPr>
            <p:ph idx="1"/>
          </p:nvPr>
        </p:nvSpPr>
        <p:spPr>
          <a:xfrm>
            <a:off x="2286001" y="1371601"/>
            <a:ext cx="7693025" cy="1371599"/>
          </a:xfrm>
        </p:spPr>
        <p:txBody>
          <a:bodyPr/>
          <a:lstStyle/>
          <a:p>
            <a:r>
              <a:rPr lang="en-US" dirty="0"/>
              <a:t>In the field of </a:t>
            </a:r>
            <a:r>
              <a:rPr lang="en-US" dirty="0">
                <a:solidFill>
                  <a:srgbClr val="FF0000"/>
                </a:solidFill>
              </a:rPr>
              <a:t>machine learning</a:t>
            </a:r>
            <a:r>
              <a:rPr lang="en-US" dirty="0"/>
              <a:t>, a </a:t>
            </a:r>
            <a:r>
              <a:rPr lang="en-US" b="1" dirty="0"/>
              <a:t>confusion matrix</a:t>
            </a:r>
            <a:r>
              <a:rPr lang="en-US" dirty="0"/>
              <a:t> is a specific table layout that allows visualization of the performance of an algorithm</a:t>
            </a:r>
          </a:p>
          <a:p>
            <a:endParaRPr lang="en-GB" dirty="0"/>
          </a:p>
          <a:p>
            <a:endParaRPr lang="en-GB" dirty="0"/>
          </a:p>
          <a:p>
            <a:endParaRPr lang="en-GB" dirty="0"/>
          </a:p>
          <a:p>
            <a:endParaRPr lang="en-GB" dirty="0"/>
          </a:p>
          <a:p>
            <a:endParaRPr lang="ar-SA" dirty="0"/>
          </a:p>
        </p:txBody>
      </p:sp>
      <p:graphicFrame>
        <p:nvGraphicFramePr>
          <p:cNvPr id="10" name="Table 9"/>
          <p:cNvGraphicFramePr>
            <a:graphicFrameLocks noGrp="1"/>
          </p:cNvGraphicFramePr>
          <p:nvPr/>
        </p:nvGraphicFramePr>
        <p:xfrm>
          <a:off x="2460687" y="3573016"/>
          <a:ext cx="7575426" cy="1200150"/>
        </p:xfrm>
        <a:graphic>
          <a:graphicData uri="http://schemas.openxmlformats.org/drawingml/2006/table">
            <a:tbl>
              <a:tblPr>
                <a:tableStyleId>{5C22544A-7EE6-4342-B048-85BDC9FD1C3A}</a:tableStyleId>
              </a:tblPr>
              <a:tblGrid>
                <a:gridCol w="2630875">
                  <a:extLst>
                    <a:ext uri="{9D8B030D-6E8A-4147-A177-3AD203B41FA5}">
                      <a16:colId xmlns:a16="http://schemas.microsoft.com/office/drawing/2014/main" val="3142027764"/>
                    </a:ext>
                  </a:extLst>
                </a:gridCol>
                <a:gridCol w="2675655">
                  <a:extLst>
                    <a:ext uri="{9D8B030D-6E8A-4147-A177-3AD203B41FA5}">
                      <a16:colId xmlns:a16="http://schemas.microsoft.com/office/drawing/2014/main" val="3371564450"/>
                    </a:ext>
                  </a:extLst>
                </a:gridCol>
                <a:gridCol w="2268896">
                  <a:extLst>
                    <a:ext uri="{9D8B030D-6E8A-4147-A177-3AD203B41FA5}">
                      <a16:colId xmlns:a16="http://schemas.microsoft.com/office/drawing/2014/main" val="2451397545"/>
                    </a:ext>
                  </a:extLst>
                </a:gridCol>
              </a:tblGrid>
              <a:tr h="400050">
                <a:tc>
                  <a:txBody>
                    <a:bodyPr/>
                    <a:lstStyle/>
                    <a:p>
                      <a:pPr algn="l" fontAlgn="b"/>
                      <a:endParaRPr lang="en-GB"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2400" u="none" strike="noStrike" dirty="0">
                          <a:effectLst/>
                        </a:rPr>
                        <a:t>Predicted Negative</a:t>
                      </a:r>
                      <a:endParaRPr lang="en-GB" sz="24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2400" u="none" strike="noStrike" dirty="0">
                          <a:effectLst/>
                        </a:rPr>
                        <a:t>Predicted Positive</a:t>
                      </a:r>
                      <a:endParaRPr lang="en-GB" sz="24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45218492"/>
                  </a:ext>
                </a:extLst>
              </a:tr>
              <a:tr h="400050">
                <a:tc>
                  <a:txBody>
                    <a:bodyPr/>
                    <a:lstStyle/>
                    <a:p>
                      <a:pPr algn="l" fontAlgn="b"/>
                      <a:r>
                        <a:rPr lang="en-GB" sz="2400" u="none" strike="noStrike">
                          <a:effectLst/>
                        </a:rPr>
                        <a:t>Actual Negative</a:t>
                      </a:r>
                      <a:endParaRPr lang="en-GB" sz="2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2400" u="none" strike="noStrike" dirty="0">
                          <a:solidFill>
                            <a:schemeClr val="accent6">
                              <a:lumMod val="50000"/>
                            </a:schemeClr>
                          </a:solidFill>
                          <a:effectLst/>
                        </a:rPr>
                        <a:t>True Negative</a:t>
                      </a:r>
                      <a:endParaRPr lang="en-GB" sz="2400" b="0" i="0" u="none" strike="noStrike" dirty="0">
                        <a:solidFill>
                          <a:schemeClr val="accent6">
                            <a:lumMod val="50000"/>
                          </a:schemeClr>
                        </a:solidFill>
                        <a:effectLst/>
                        <a:latin typeface="Calibri" panose="020F0502020204030204" pitchFamily="34" charset="0"/>
                      </a:endParaRPr>
                    </a:p>
                  </a:txBody>
                  <a:tcPr marL="9525" marR="9525" marT="9525" marB="0" anchor="b"/>
                </a:tc>
                <a:tc>
                  <a:txBody>
                    <a:bodyPr/>
                    <a:lstStyle/>
                    <a:p>
                      <a:pPr algn="l" fontAlgn="b"/>
                      <a:r>
                        <a:rPr lang="en-GB" sz="2400" u="none" strike="noStrike" dirty="0">
                          <a:solidFill>
                            <a:schemeClr val="accent6">
                              <a:lumMod val="50000"/>
                            </a:schemeClr>
                          </a:solidFill>
                          <a:effectLst/>
                        </a:rPr>
                        <a:t>False Positive</a:t>
                      </a:r>
                      <a:endParaRPr lang="en-GB" sz="2400" b="0" i="0" u="none" strike="noStrike" dirty="0">
                        <a:solidFill>
                          <a:schemeClr val="accent6">
                            <a:lumMod val="50000"/>
                          </a:schemeClr>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89418871"/>
                  </a:ext>
                </a:extLst>
              </a:tr>
              <a:tr h="400050">
                <a:tc>
                  <a:txBody>
                    <a:bodyPr/>
                    <a:lstStyle/>
                    <a:p>
                      <a:pPr algn="l" fontAlgn="b"/>
                      <a:r>
                        <a:rPr lang="en-GB" sz="2400" u="none" strike="noStrike">
                          <a:effectLst/>
                        </a:rPr>
                        <a:t>Actual Positive</a:t>
                      </a:r>
                      <a:endParaRPr lang="en-GB" sz="2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2400" u="none" strike="noStrike" dirty="0">
                          <a:solidFill>
                            <a:schemeClr val="accent6">
                              <a:lumMod val="50000"/>
                            </a:schemeClr>
                          </a:solidFill>
                          <a:effectLst/>
                        </a:rPr>
                        <a:t>False Negative</a:t>
                      </a:r>
                      <a:endParaRPr lang="en-GB" sz="2400" b="0" i="0" u="none" strike="noStrike" dirty="0">
                        <a:solidFill>
                          <a:schemeClr val="accent6">
                            <a:lumMod val="50000"/>
                          </a:schemeClr>
                        </a:solidFill>
                        <a:effectLst/>
                        <a:latin typeface="Calibri" panose="020F0502020204030204" pitchFamily="34" charset="0"/>
                      </a:endParaRPr>
                    </a:p>
                  </a:txBody>
                  <a:tcPr marL="9525" marR="9525" marT="9525" marB="0" anchor="b"/>
                </a:tc>
                <a:tc>
                  <a:txBody>
                    <a:bodyPr/>
                    <a:lstStyle/>
                    <a:p>
                      <a:pPr algn="l" fontAlgn="b"/>
                      <a:r>
                        <a:rPr lang="en-GB" sz="2400" u="none" strike="noStrike" dirty="0">
                          <a:solidFill>
                            <a:schemeClr val="accent6">
                              <a:lumMod val="50000"/>
                            </a:schemeClr>
                          </a:solidFill>
                          <a:effectLst/>
                        </a:rPr>
                        <a:t>True Positive</a:t>
                      </a:r>
                      <a:endParaRPr lang="en-GB" sz="2400" b="0" i="0" u="none" strike="noStrike" dirty="0">
                        <a:solidFill>
                          <a:schemeClr val="accent6">
                            <a:lumMod val="50000"/>
                          </a:schemeClr>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85967146"/>
                  </a:ext>
                </a:extLst>
              </a:tr>
            </a:tbl>
          </a:graphicData>
        </a:graphic>
      </p:graphicFrame>
    </p:spTree>
    <p:extLst>
      <p:ext uri="{BB962C8B-B14F-4D97-AF65-F5344CB8AC3E}">
        <p14:creationId xmlns:p14="http://schemas.microsoft.com/office/powerpoint/2010/main" val="4000346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idx="4294967295"/>
          </p:nvPr>
        </p:nvSpPr>
        <p:spPr/>
        <p:txBody>
          <a:bodyPr/>
          <a:lstStyle/>
          <a:p>
            <a:pPr eaLnBrk="1" hangingPunct="1"/>
            <a:r>
              <a:rPr lang="en-US" altLang="en-US"/>
              <a:t>Choosing an Evaluation Metrics</a:t>
            </a:r>
          </a:p>
        </p:txBody>
      </p:sp>
      <p:sp>
        <p:nvSpPr>
          <p:cNvPr id="28675" name="Text Placeholder 2"/>
          <p:cNvSpPr>
            <a:spLocks noGrp="1"/>
          </p:cNvSpPr>
          <p:nvPr>
            <p:ph type="body" sz="half" idx="4294967295"/>
          </p:nvPr>
        </p:nvSpPr>
        <p:spPr>
          <a:xfrm>
            <a:off x="505098" y="1690688"/>
            <a:ext cx="8329613" cy="4525963"/>
          </a:xfrm>
        </p:spPr>
        <p:txBody>
          <a:bodyPr/>
          <a:lstStyle/>
          <a:p>
            <a:pPr eaLnBrk="1" hangingPunct="1"/>
            <a:r>
              <a:rPr lang="en-US" altLang="en-US" dirty="0"/>
              <a:t>To evaluate the efficiency of your model</a:t>
            </a:r>
          </a:p>
          <a:p>
            <a:pPr lvl="1" eaLnBrk="1" hangingPunct="1"/>
            <a:r>
              <a:rPr lang="en-US" altLang="en-US" sz="3000" dirty="0"/>
              <a:t>Needs domain expertise</a:t>
            </a:r>
          </a:p>
          <a:p>
            <a:pPr eaLnBrk="1" hangingPunct="1"/>
            <a:r>
              <a:rPr lang="en-US" altLang="en-US" dirty="0"/>
              <a:t>It is a tradeoff between sensitivity and specificity</a:t>
            </a:r>
          </a:p>
          <a:p>
            <a:pPr eaLnBrk="1" hangingPunct="1"/>
            <a:r>
              <a:rPr lang="en-US" altLang="en-US" dirty="0"/>
              <a:t>Sensitivity (True Positive Rate) </a:t>
            </a:r>
          </a:p>
          <a:p>
            <a:pPr lvl="1" eaLnBrk="1" hangingPunct="1"/>
            <a:r>
              <a:rPr lang="en-US" altLang="en-US" sz="3000" dirty="0"/>
              <a:t>Correctly marking a positive as positive</a:t>
            </a:r>
          </a:p>
          <a:p>
            <a:pPr lvl="1" eaLnBrk="1" hangingPunct="1"/>
            <a:r>
              <a:rPr lang="en-US" altLang="en-US" sz="3000" dirty="0"/>
              <a:t>Also known as recall</a:t>
            </a:r>
          </a:p>
          <a:p>
            <a:pPr eaLnBrk="1" hangingPunct="1"/>
            <a:r>
              <a:rPr lang="en-US" altLang="en-US" dirty="0"/>
              <a:t>Specificity (True Negative Rate)</a:t>
            </a:r>
          </a:p>
          <a:p>
            <a:pPr lvl="1" eaLnBrk="1" hangingPunct="1"/>
            <a:r>
              <a:rPr lang="en-US" altLang="en-US" sz="3000" dirty="0"/>
              <a:t>Correctly marking a negative as negative</a:t>
            </a:r>
          </a:p>
          <a:p>
            <a:pPr eaLnBrk="1" hangingPunct="1"/>
            <a:endParaRPr lang="en-US" altLang="en-US" dirty="0"/>
          </a:p>
        </p:txBody>
      </p:sp>
      <p:pic>
        <p:nvPicPr>
          <p:cNvPr id="2" name="Picture 1"/>
          <p:cNvPicPr>
            <a:picLocks noChangeAspect="1"/>
          </p:cNvPicPr>
          <p:nvPr/>
        </p:nvPicPr>
        <p:blipFill>
          <a:blip r:embed="rId2"/>
          <a:stretch>
            <a:fillRect/>
          </a:stretch>
        </p:blipFill>
        <p:spPr>
          <a:xfrm>
            <a:off x="8273144" y="2139157"/>
            <a:ext cx="3352800" cy="3629025"/>
          </a:xfrm>
          <a:prstGeom prst="rect">
            <a:avLst/>
          </a:prstGeom>
        </p:spPr>
      </p:pic>
    </p:spTree>
    <p:extLst>
      <p:ext uri="{BB962C8B-B14F-4D97-AF65-F5344CB8AC3E}">
        <p14:creationId xmlns:p14="http://schemas.microsoft.com/office/powerpoint/2010/main" val="39030580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81525" y="447675"/>
            <a:ext cx="3028950" cy="5962650"/>
          </a:xfrm>
          <a:prstGeom prst="rect">
            <a:avLst/>
          </a:prstGeom>
        </p:spPr>
      </p:pic>
    </p:spTree>
    <p:extLst>
      <p:ext uri="{BB962C8B-B14F-4D97-AF65-F5344CB8AC3E}">
        <p14:creationId xmlns:p14="http://schemas.microsoft.com/office/powerpoint/2010/main" val="35196925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measure</a:t>
            </a:r>
          </a:p>
        </p:txBody>
      </p:sp>
      <p:pic>
        <p:nvPicPr>
          <p:cNvPr id="4" name="Picture 5"/>
          <p:cNvPicPr>
            <a:picLocks noGrp="1" noChangeAspect="1" noChangeArrowheads="1"/>
          </p:cNvPicPr>
          <p:nvPr>
            <p:ph idx="1"/>
          </p:nvPr>
        </p:nvPicPr>
        <p:blipFill>
          <a:blip r:embed="rId2" cstate="print"/>
          <a:srcRect/>
          <a:stretch>
            <a:fillRect/>
          </a:stretch>
        </p:blipFill>
        <p:spPr bwMode="auto">
          <a:xfrm>
            <a:off x="4586287" y="3672681"/>
            <a:ext cx="3019425" cy="657225"/>
          </a:xfrm>
          <a:prstGeom prst="rect">
            <a:avLst/>
          </a:prstGeom>
          <a:noFill/>
          <a:ln w="9525">
            <a:noFill/>
            <a:miter lim="800000"/>
            <a:headEnd/>
            <a:tailEnd/>
          </a:ln>
          <a:effectLst/>
        </p:spPr>
      </p:pic>
    </p:spTree>
    <p:extLst>
      <p:ext uri="{BB962C8B-B14F-4D97-AF65-F5344CB8AC3E}">
        <p14:creationId xmlns:p14="http://schemas.microsoft.com/office/powerpoint/2010/main" val="202295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Learning system model</a:t>
            </a:r>
            <a:endParaRPr lang="zh-TW" altLang="en-US" dirty="0"/>
          </a:p>
        </p:txBody>
      </p:sp>
      <p:sp>
        <p:nvSpPr>
          <p:cNvPr id="13" name="文字方塊 12"/>
          <p:cNvSpPr txBox="1"/>
          <p:nvPr/>
        </p:nvSpPr>
        <p:spPr>
          <a:xfrm>
            <a:off x="3215680" y="2804589"/>
            <a:ext cx="1224136" cy="830997"/>
          </a:xfrm>
          <a:prstGeom prst="rect">
            <a:avLst/>
          </a:prstGeom>
          <a:solidFill>
            <a:schemeClr val="bg1"/>
          </a:solidFill>
          <a:ln>
            <a:solidFill>
              <a:schemeClr val="tx1"/>
            </a:solidFill>
          </a:ln>
        </p:spPr>
        <p:txBody>
          <a:bodyPr wrap="square" rtlCol="0">
            <a:spAutoFit/>
          </a:bodyPr>
          <a:lstStyle/>
          <a:p>
            <a:r>
              <a:rPr lang="en-US" altLang="zh-TW" sz="2400" dirty="0"/>
              <a:t>Input Samples</a:t>
            </a:r>
            <a:endParaRPr lang="zh-TW" altLang="en-US" sz="2400" dirty="0"/>
          </a:p>
        </p:txBody>
      </p:sp>
      <p:sp>
        <p:nvSpPr>
          <p:cNvPr id="26" name="文字方塊 25"/>
          <p:cNvSpPr txBox="1"/>
          <p:nvPr/>
        </p:nvSpPr>
        <p:spPr>
          <a:xfrm>
            <a:off x="6816080" y="2804589"/>
            <a:ext cx="1296144" cy="830997"/>
          </a:xfrm>
          <a:prstGeom prst="rect">
            <a:avLst/>
          </a:prstGeom>
          <a:solidFill>
            <a:schemeClr val="bg1"/>
          </a:solidFill>
          <a:ln>
            <a:solidFill>
              <a:schemeClr val="tx1"/>
            </a:solidFill>
          </a:ln>
        </p:spPr>
        <p:txBody>
          <a:bodyPr wrap="square" rtlCol="0">
            <a:spAutoFit/>
          </a:bodyPr>
          <a:lstStyle/>
          <a:p>
            <a:r>
              <a:rPr lang="en-US" altLang="zh-TW" sz="2400" dirty="0"/>
              <a:t>Learning Method</a:t>
            </a:r>
            <a:endParaRPr lang="zh-TW" altLang="en-US" sz="2400" dirty="0"/>
          </a:p>
        </p:txBody>
      </p:sp>
      <p:sp>
        <p:nvSpPr>
          <p:cNvPr id="27" name="文字方塊 26"/>
          <p:cNvSpPr txBox="1"/>
          <p:nvPr/>
        </p:nvSpPr>
        <p:spPr>
          <a:xfrm>
            <a:off x="5657028" y="4343616"/>
            <a:ext cx="1159053" cy="461665"/>
          </a:xfrm>
          <a:prstGeom prst="rect">
            <a:avLst/>
          </a:prstGeom>
          <a:solidFill>
            <a:schemeClr val="bg1"/>
          </a:solidFill>
          <a:ln>
            <a:solidFill>
              <a:schemeClr val="tx1"/>
            </a:solidFill>
          </a:ln>
        </p:spPr>
        <p:txBody>
          <a:bodyPr wrap="square" rtlCol="0">
            <a:spAutoFit/>
          </a:bodyPr>
          <a:lstStyle/>
          <a:p>
            <a:r>
              <a:rPr lang="en-US" altLang="zh-TW" sz="2400" dirty="0"/>
              <a:t>System</a:t>
            </a:r>
            <a:endParaRPr lang="zh-TW" altLang="en-US" sz="2400" dirty="0"/>
          </a:p>
        </p:txBody>
      </p:sp>
      <p:cxnSp>
        <p:nvCxnSpPr>
          <p:cNvPr id="16" name="肘形接點 15"/>
          <p:cNvCxnSpPr>
            <a:stCxn id="13" idx="3"/>
            <a:endCxn id="27" idx="1"/>
          </p:cNvCxnSpPr>
          <p:nvPr/>
        </p:nvCxnSpPr>
        <p:spPr>
          <a:xfrm>
            <a:off x="4439817" y="3220088"/>
            <a:ext cx="1217211" cy="1354361"/>
          </a:xfrm>
          <a:prstGeom prst="bentConnector3">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26" idx="1"/>
          </p:cNvCxnSpPr>
          <p:nvPr/>
        </p:nvCxnSpPr>
        <p:spPr>
          <a:xfrm>
            <a:off x="4943872" y="3220087"/>
            <a:ext cx="1872208"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stCxn id="26" idx="3"/>
          </p:cNvCxnSpPr>
          <p:nvPr/>
        </p:nvCxnSpPr>
        <p:spPr>
          <a:xfrm>
            <a:off x="8112224" y="3220087"/>
            <a:ext cx="82809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接點 35"/>
          <p:cNvCxnSpPr>
            <a:stCxn id="27" idx="3"/>
            <a:endCxn id="26" idx="2"/>
          </p:cNvCxnSpPr>
          <p:nvPr/>
        </p:nvCxnSpPr>
        <p:spPr>
          <a:xfrm flipV="1">
            <a:off x="6816080" y="3635586"/>
            <a:ext cx="648072" cy="938863"/>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文字方塊 55"/>
          <p:cNvSpPr txBox="1"/>
          <p:nvPr/>
        </p:nvSpPr>
        <p:spPr>
          <a:xfrm>
            <a:off x="5591696" y="5196511"/>
            <a:ext cx="1289713" cy="461665"/>
          </a:xfrm>
          <a:prstGeom prst="rect">
            <a:avLst/>
          </a:prstGeom>
          <a:noFill/>
        </p:spPr>
        <p:txBody>
          <a:bodyPr wrap="square" rtlCol="0">
            <a:spAutoFit/>
          </a:bodyPr>
          <a:lstStyle/>
          <a:p>
            <a:r>
              <a:rPr lang="en-US" altLang="zh-TW" sz="2400" dirty="0"/>
              <a:t>Training</a:t>
            </a:r>
            <a:endParaRPr lang="zh-TW" altLang="en-US" sz="2400" dirty="0"/>
          </a:p>
        </p:txBody>
      </p:sp>
      <p:sp>
        <p:nvSpPr>
          <p:cNvPr id="59" name="文字方塊 58"/>
          <p:cNvSpPr txBox="1"/>
          <p:nvPr/>
        </p:nvSpPr>
        <p:spPr>
          <a:xfrm>
            <a:off x="5591697" y="2132857"/>
            <a:ext cx="1289713" cy="461665"/>
          </a:xfrm>
          <a:prstGeom prst="rect">
            <a:avLst/>
          </a:prstGeom>
          <a:noFill/>
        </p:spPr>
        <p:txBody>
          <a:bodyPr wrap="square" rtlCol="0">
            <a:spAutoFit/>
          </a:bodyPr>
          <a:lstStyle/>
          <a:p>
            <a:r>
              <a:rPr lang="en-US" altLang="zh-TW" sz="2400" dirty="0"/>
              <a:t>Testing</a:t>
            </a:r>
            <a:endParaRPr lang="zh-TW" altLang="en-US" sz="2400" dirty="0"/>
          </a:p>
        </p:txBody>
      </p:sp>
    </p:spTree>
    <p:extLst>
      <p:ext uri="{BB962C8B-B14F-4D97-AF65-F5344CB8AC3E}">
        <p14:creationId xmlns:p14="http://schemas.microsoft.com/office/powerpoint/2010/main" val="13001630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en-US"/>
              <a:t>Choosing an Evaluation Metrics</a:t>
            </a:r>
            <a:endParaRPr lang="fr-FR" altLang="en-US"/>
          </a:p>
        </p:txBody>
      </p:sp>
      <p:sp>
        <p:nvSpPr>
          <p:cNvPr id="29699" name="Rectangle 3"/>
          <p:cNvSpPr>
            <a:spLocks noGrp="1" noChangeArrowheads="1"/>
          </p:cNvSpPr>
          <p:nvPr>
            <p:ph type="body" idx="1"/>
          </p:nvPr>
        </p:nvSpPr>
        <p:spPr/>
        <p:txBody>
          <a:bodyPr/>
          <a:lstStyle/>
          <a:p>
            <a:pPr eaLnBrk="1" hangingPunct="1"/>
            <a:r>
              <a:rPr lang="en-US" altLang="en-US" sz="3600"/>
              <a:t>One possibility is accuracy: which is the ratio of number of correct labels to the total number of labels</a:t>
            </a:r>
          </a:p>
          <a:p>
            <a:pPr eaLnBrk="1" hangingPunct="1"/>
            <a:r>
              <a:rPr lang="en-US" altLang="en-US" sz="3600"/>
              <a:t>Misclassification rate = 1 – accuracy</a:t>
            </a:r>
          </a:p>
          <a:p>
            <a:pPr eaLnBrk="1" hangingPunct="1"/>
            <a:r>
              <a:rPr lang="en-US" altLang="en-US" sz="3600"/>
              <a:t>How to determine value of k?</a:t>
            </a:r>
          </a:p>
          <a:p>
            <a:pPr lvl="1" eaLnBrk="1" hangingPunct="1"/>
            <a:r>
              <a:rPr lang="fr-FR" altLang="en-US" sz="3200"/>
              <a:t>The one which gives minimum misclassification rate</a:t>
            </a:r>
          </a:p>
        </p:txBody>
      </p:sp>
    </p:spTree>
    <p:extLst>
      <p:ext uri="{BB962C8B-B14F-4D97-AF65-F5344CB8AC3E}">
        <p14:creationId xmlns:p14="http://schemas.microsoft.com/office/powerpoint/2010/main" val="29799272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Confusion Matrix</a:t>
            </a:r>
            <a:endParaRPr lang="ar-SA" dirty="0"/>
          </a:p>
        </p:txBody>
      </p:sp>
      <p:sp>
        <p:nvSpPr>
          <p:cNvPr id="3" name="Content Placeholder 2"/>
          <p:cNvSpPr>
            <a:spLocks noGrp="1"/>
          </p:cNvSpPr>
          <p:nvPr>
            <p:ph idx="1"/>
          </p:nvPr>
        </p:nvSpPr>
        <p:spPr>
          <a:xfrm>
            <a:off x="2362201" y="2057401"/>
            <a:ext cx="7693025" cy="4086243"/>
          </a:xfrm>
        </p:spPr>
        <p:txBody>
          <a:bodyPr/>
          <a:lstStyle/>
          <a:p>
            <a:r>
              <a:rPr lang="en-US" i="1" u="sng" dirty="0">
                <a:solidFill>
                  <a:srgbClr val="FF0000"/>
                </a:solidFill>
              </a:rPr>
              <a:t>TN</a:t>
            </a:r>
            <a:r>
              <a:rPr lang="en-US" dirty="0"/>
              <a:t> is the number of correct predictions that an instance is negative</a:t>
            </a:r>
          </a:p>
          <a:p>
            <a:r>
              <a:rPr lang="en-US" i="1" u="sng" dirty="0">
                <a:solidFill>
                  <a:srgbClr val="FF0000"/>
                </a:solidFill>
              </a:rPr>
              <a:t>FP</a:t>
            </a:r>
            <a:r>
              <a:rPr lang="en-US" dirty="0"/>
              <a:t> is the number of incorrect predictions that an instance is positive</a:t>
            </a:r>
          </a:p>
          <a:p>
            <a:r>
              <a:rPr lang="en-US" i="1" u="sng" dirty="0">
                <a:solidFill>
                  <a:srgbClr val="FF0000"/>
                </a:solidFill>
              </a:rPr>
              <a:t>FN</a:t>
            </a:r>
            <a:r>
              <a:rPr lang="en-US" dirty="0"/>
              <a:t> is the number of incorrect predictions that an instance is negative</a:t>
            </a:r>
          </a:p>
          <a:p>
            <a:r>
              <a:rPr lang="en-US" i="1" u="sng" dirty="0">
                <a:solidFill>
                  <a:srgbClr val="FF0000"/>
                </a:solidFill>
              </a:rPr>
              <a:t>TP</a:t>
            </a:r>
            <a:r>
              <a:rPr lang="en-US" dirty="0"/>
              <a:t> is the number of correct predictions that an instance is positive</a:t>
            </a:r>
          </a:p>
          <a:p>
            <a:endParaRPr lang="ar-SA" dirty="0"/>
          </a:p>
        </p:txBody>
      </p:sp>
    </p:spTree>
    <p:extLst>
      <p:ext uri="{BB962C8B-B14F-4D97-AF65-F5344CB8AC3E}">
        <p14:creationId xmlns:p14="http://schemas.microsoft.com/office/powerpoint/2010/main" val="200580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034" y="142852"/>
            <a:ext cx="7924800" cy="609600"/>
          </a:xfrm>
        </p:spPr>
        <p:txBody>
          <a:bodyPr>
            <a:normAutofit fontScale="90000"/>
          </a:bodyPr>
          <a:lstStyle/>
          <a:p>
            <a:r>
              <a:rPr lang="en-US" dirty="0"/>
              <a:t>Confusion Matrix</a:t>
            </a:r>
            <a:endParaRPr lang="ar-SA" dirty="0"/>
          </a:p>
        </p:txBody>
      </p:sp>
      <p:sp>
        <p:nvSpPr>
          <p:cNvPr id="3" name="Content Placeholder 2"/>
          <p:cNvSpPr>
            <a:spLocks noGrp="1"/>
          </p:cNvSpPr>
          <p:nvPr>
            <p:ph idx="1"/>
          </p:nvPr>
        </p:nvSpPr>
        <p:spPr>
          <a:xfrm>
            <a:off x="2166911" y="642918"/>
            <a:ext cx="7693025" cy="6000792"/>
          </a:xfrm>
        </p:spPr>
        <p:txBody>
          <a:bodyPr/>
          <a:lstStyle/>
          <a:p>
            <a:r>
              <a:rPr lang="en-US" dirty="0"/>
              <a:t>Several standard terms have been defined for the 2 class matrix</a:t>
            </a:r>
          </a:p>
          <a:p>
            <a:r>
              <a:rPr lang="en-US" dirty="0"/>
              <a:t>The </a:t>
            </a:r>
            <a:r>
              <a:rPr lang="en-US" i="1" dirty="0"/>
              <a:t>accuracy</a:t>
            </a:r>
            <a:r>
              <a:rPr lang="en-US" dirty="0"/>
              <a:t> (</a:t>
            </a:r>
            <a:r>
              <a:rPr lang="en-US" i="1" dirty="0"/>
              <a:t>AC</a:t>
            </a:r>
            <a:r>
              <a:rPr lang="en-US" dirty="0"/>
              <a:t>) is the proportion of the total number of predictions that were correct</a:t>
            </a:r>
          </a:p>
          <a:p>
            <a:endParaRPr lang="en-US" dirty="0"/>
          </a:p>
          <a:p>
            <a:pPr>
              <a:buNone/>
            </a:pPr>
            <a:endParaRPr lang="en-US" dirty="0"/>
          </a:p>
          <a:p>
            <a:pPr>
              <a:buNone/>
            </a:pPr>
            <a:endParaRPr lang="en-US" dirty="0"/>
          </a:p>
          <a:p>
            <a:r>
              <a:rPr lang="en-US" dirty="0"/>
              <a:t>Accuracy = 3 / 4 = 75%</a:t>
            </a:r>
          </a:p>
        </p:txBody>
      </p:sp>
      <p:graphicFrame>
        <p:nvGraphicFramePr>
          <p:cNvPr id="7" name="Object 6"/>
          <p:cNvGraphicFramePr>
            <a:graphicFrameLocks noChangeAspect="1"/>
          </p:cNvGraphicFramePr>
          <p:nvPr/>
        </p:nvGraphicFramePr>
        <p:xfrm>
          <a:off x="3486151" y="2643188"/>
          <a:ext cx="5008563" cy="982662"/>
        </p:xfrm>
        <a:graphic>
          <a:graphicData uri="http://schemas.openxmlformats.org/presentationml/2006/ole">
            <mc:AlternateContent xmlns:mc="http://schemas.openxmlformats.org/markup-compatibility/2006">
              <mc:Choice xmlns:v="urn:schemas-microsoft-com:vml" Requires="v">
                <p:oleObj name="Equation" r:id="rId2" imgW="2006280" imgH="393480" progId="Equation.3">
                  <p:embed/>
                </p:oleObj>
              </mc:Choice>
              <mc:Fallback>
                <p:oleObj name="Equation" r:id="rId2" imgW="2006280" imgH="393480" progId="Equation.3">
                  <p:embed/>
                  <p:pic>
                    <p:nvPicPr>
                      <p:cNvPr id="7" name="Object 6"/>
                      <p:cNvPicPr>
                        <a:picLocks noChangeAspect="1" noChangeArrowheads="1"/>
                      </p:cNvPicPr>
                      <p:nvPr/>
                    </p:nvPicPr>
                    <p:blipFill>
                      <a:blip r:embed="rId3"/>
                      <a:srcRect/>
                      <a:stretch>
                        <a:fillRect/>
                      </a:stretch>
                    </p:blipFill>
                    <p:spPr bwMode="auto">
                      <a:xfrm>
                        <a:off x="3486151" y="2643188"/>
                        <a:ext cx="5008563" cy="982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9194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034" y="142852"/>
            <a:ext cx="7924800" cy="609600"/>
          </a:xfrm>
        </p:spPr>
        <p:txBody>
          <a:bodyPr>
            <a:normAutofit fontScale="90000"/>
          </a:bodyPr>
          <a:lstStyle/>
          <a:p>
            <a:r>
              <a:rPr lang="en-US" dirty="0"/>
              <a:t>Confusion Matrix</a:t>
            </a:r>
            <a:endParaRPr lang="ar-SA" dirty="0"/>
          </a:p>
        </p:txBody>
      </p:sp>
      <p:sp>
        <p:nvSpPr>
          <p:cNvPr id="3" name="Content Placeholder 2"/>
          <p:cNvSpPr>
            <a:spLocks noGrp="1"/>
          </p:cNvSpPr>
          <p:nvPr>
            <p:ph idx="1"/>
          </p:nvPr>
        </p:nvSpPr>
        <p:spPr>
          <a:xfrm>
            <a:off x="2166911" y="642918"/>
            <a:ext cx="7693025" cy="6000792"/>
          </a:xfrm>
        </p:spPr>
        <p:txBody>
          <a:bodyPr/>
          <a:lstStyle/>
          <a:p>
            <a:r>
              <a:rPr lang="en-US" dirty="0"/>
              <a:t>The </a:t>
            </a:r>
            <a:r>
              <a:rPr lang="en-US" i="1" dirty="0"/>
              <a:t>recall</a:t>
            </a:r>
            <a:r>
              <a:rPr lang="en-US" dirty="0"/>
              <a:t> or </a:t>
            </a:r>
            <a:r>
              <a:rPr lang="en-US" i="1" dirty="0"/>
              <a:t>true positive rat</a:t>
            </a:r>
            <a:r>
              <a:rPr lang="en-US" dirty="0"/>
              <a:t>e (</a:t>
            </a:r>
            <a:r>
              <a:rPr lang="en-US" i="1" dirty="0"/>
              <a:t>TPR</a:t>
            </a:r>
            <a:r>
              <a:rPr lang="en-US" dirty="0"/>
              <a:t>) is the proportion of positive cases that were correctly identified</a:t>
            </a:r>
          </a:p>
          <a:p>
            <a:endParaRPr lang="en-US" dirty="0"/>
          </a:p>
          <a:p>
            <a:r>
              <a:rPr lang="en-US" dirty="0"/>
              <a:t>The </a:t>
            </a:r>
            <a:r>
              <a:rPr lang="en-US" i="1" dirty="0"/>
              <a:t>false positive rate</a:t>
            </a:r>
            <a:r>
              <a:rPr lang="en-US" dirty="0"/>
              <a:t> (</a:t>
            </a:r>
            <a:r>
              <a:rPr lang="en-US" i="1" dirty="0"/>
              <a:t>FPR</a:t>
            </a:r>
            <a:r>
              <a:rPr lang="en-US" dirty="0"/>
              <a:t>) is the proportion of negatives cases that were incorrectly classified as positive</a:t>
            </a:r>
          </a:p>
          <a:p>
            <a:endParaRPr lang="en-US" dirty="0"/>
          </a:p>
          <a:p>
            <a:endParaRPr lang="en-US" dirty="0"/>
          </a:p>
          <a:p>
            <a:r>
              <a:rPr lang="en-US" dirty="0"/>
              <a:t>TPR or recall = 2 / 3 = 66.7%</a:t>
            </a:r>
          </a:p>
          <a:p>
            <a:r>
              <a:rPr lang="en-US" dirty="0"/>
              <a:t>FPR = 0 / 1 = 0 %</a:t>
            </a:r>
          </a:p>
        </p:txBody>
      </p:sp>
      <p:graphicFrame>
        <p:nvGraphicFramePr>
          <p:cNvPr id="7" name="Object 6"/>
          <p:cNvGraphicFramePr>
            <a:graphicFrameLocks noChangeAspect="1"/>
          </p:cNvGraphicFramePr>
          <p:nvPr/>
        </p:nvGraphicFramePr>
        <p:xfrm>
          <a:off x="4716464" y="1571626"/>
          <a:ext cx="2535237" cy="982663"/>
        </p:xfrm>
        <a:graphic>
          <a:graphicData uri="http://schemas.openxmlformats.org/presentationml/2006/ole">
            <mc:AlternateContent xmlns:mc="http://schemas.openxmlformats.org/markup-compatibility/2006">
              <mc:Choice xmlns:v="urn:schemas-microsoft-com:vml" Requires="v">
                <p:oleObj name="Equation" r:id="rId2" imgW="1015920" imgH="393480" progId="Equation.3">
                  <p:embed/>
                </p:oleObj>
              </mc:Choice>
              <mc:Fallback>
                <p:oleObj name="Equation" r:id="rId2" imgW="1015920" imgH="393480" progId="Equation.3">
                  <p:embed/>
                  <p:pic>
                    <p:nvPicPr>
                      <p:cNvPr id="7" name="Object 6"/>
                      <p:cNvPicPr>
                        <a:picLocks noChangeAspect="1" noChangeArrowheads="1"/>
                      </p:cNvPicPr>
                      <p:nvPr/>
                    </p:nvPicPr>
                    <p:blipFill>
                      <a:blip r:embed="rId3"/>
                      <a:srcRect/>
                      <a:stretch>
                        <a:fillRect/>
                      </a:stretch>
                    </p:blipFill>
                    <p:spPr bwMode="auto">
                      <a:xfrm>
                        <a:off x="4716464" y="1571626"/>
                        <a:ext cx="2535237" cy="982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731" name="Object 2"/>
          <p:cNvGraphicFramePr>
            <a:graphicFrameLocks noChangeAspect="1"/>
          </p:cNvGraphicFramePr>
          <p:nvPr/>
        </p:nvGraphicFramePr>
        <p:xfrm>
          <a:off x="4700589" y="3643313"/>
          <a:ext cx="2598737" cy="982662"/>
        </p:xfrm>
        <a:graphic>
          <a:graphicData uri="http://schemas.openxmlformats.org/presentationml/2006/ole">
            <mc:AlternateContent xmlns:mc="http://schemas.openxmlformats.org/markup-compatibility/2006">
              <mc:Choice xmlns:v="urn:schemas-microsoft-com:vml" Requires="v">
                <p:oleObj name="Equation" r:id="rId4" imgW="1041120" imgH="393480" progId="Equation.3">
                  <p:embed/>
                </p:oleObj>
              </mc:Choice>
              <mc:Fallback>
                <p:oleObj name="Equation" r:id="rId4" imgW="1041120" imgH="393480" progId="Equation.3">
                  <p:embed/>
                  <p:pic>
                    <p:nvPicPr>
                      <p:cNvPr id="73731" name="Object 2"/>
                      <p:cNvPicPr>
                        <a:picLocks noChangeAspect="1" noChangeArrowheads="1"/>
                      </p:cNvPicPr>
                      <p:nvPr/>
                    </p:nvPicPr>
                    <p:blipFill>
                      <a:blip r:embed="rId5"/>
                      <a:srcRect/>
                      <a:stretch>
                        <a:fillRect/>
                      </a:stretch>
                    </p:blipFill>
                    <p:spPr bwMode="auto">
                      <a:xfrm>
                        <a:off x="4700589" y="3643313"/>
                        <a:ext cx="2598737" cy="982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3974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3731"/>
                                        </p:tgtEl>
                                        <p:attrNameLst>
                                          <p:attrName>style.visibility</p:attrName>
                                        </p:attrNameLst>
                                      </p:cBhvr>
                                      <p:to>
                                        <p:strVal val="visible"/>
                                      </p:to>
                                    </p:set>
                                    <p:animEffect transition="in" filter="blinds(horizontal)">
                                      <p:cBhvr>
                                        <p:cTn id="22" dur="500"/>
                                        <p:tgtEl>
                                          <p:spTgt spid="7373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034" y="142852"/>
            <a:ext cx="7924800" cy="609600"/>
          </a:xfrm>
        </p:spPr>
        <p:txBody>
          <a:bodyPr>
            <a:normAutofit fontScale="90000"/>
          </a:bodyPr>
          <a:lstStyle/>
          <a:p>
            <a:r>
              <a:rPr lang="en-US" dirty="0"/>
              <a:t>Confusion Matrix</a:t>
            </a:r>
            <a:endParaRPr lang="ar-SA" dirty="0"/>
          </a:p>
        </p:txBody>
      </p:sp>
      <p:sp>
        <p:nvSpPr>
          <p:cNvPr id="3" name="Content Placeholder 2"/>
          <p:cNvSpPr>
            <a:spLocks noGrp="1"/>
          </p:cNvSpPr>
          <p:nvPr>
            <p:ph idx="1"/>
          </p:nvPr>
        </p:nvSpPr>
        <p:spPr>
          <a:xfrm>
            <a:off x="2166911" y="642918"/>
            <a:ext cx="7693025" cy="6000792"/>
          </a:xfrm>
        </p:spPr>
        <p:txBody>
          <a:bodyPr/>
          <a:lstStyle/>
          <a:p>
            <a:r>
              <a:rPr lang="en-US" dirty="0"/>
              <a:t>The </a:t>
            </a:r>
            <a:r>
              <a:rPr lang="en-US" i="1" dirty="0"/>
              <a:t>true negative rate</a:t>
            </a:r>
            <a:r>
              <a:rPr lang="en-US" dirty="0"/>
              <a:t> (</a:t>
            </a:r>
            <a:r>
              <a:rPr lang="en-US" i="1" dirty="0"/>
              <a:t>TNR</a:t>
            </a:r>
            <a:r>
              <a:rPr lang="en-US" dirty="0"/>
              <a:t>) is defined as the proportion of negatives cases that were classified correctly,</a:t>
            </a:r>
          </a:p>
          <a:p>
            <a:pPr>
              <a:buNone/>
            </a:pPr>
            <a:endParaRPr lang="en-US" dirty="0"/>
          </a:p>
          <a:p>
            <a:r>
              <a:rPr lang="en-US" dirty="0"/>
              <a:t>The</a:t>
            </a:r>
            <a:r>
              <a:rPr lang="en-US" i="1" dirty="0"/>
              <a:t> false negative rate</a:t>
            </a:r>
            <a:r>
              <a:rPr lang="en-US" dirty="0"/>
              <a:t> (</a:t>
            </a:r>
            <a:r>
              <a:rPr lang="en-US" i="1" dirty="0"/>
              <a:t>FNR</a:t>
            </a:r>
            <a:r>
              <a:rPr lang="en-US" dirty="0"/>
              <a:t>) is the proportion of positives cases that were incorrectly classified as negative</a:t>
            </a:r>
          </a:p>
          <a:p>
            <a:endParaRPr lang="en-US" dirty="0"/>
          </a:p>
          <a:p>
            <a:r>
              <a:rPr lang="en-US" dirty="0"/>
              <a:t>TNR = 1 / 1 = 100%</a:t>
            </a:r>
          </a:p>
          <a:p>
            <a:r>
              <a:rPr lang="en-US" dirty="0"/>
              <a:t>FNR = 1 / 3 = 33.3%</a:t>
            </a:r>
          </a:p>
        </p:txBody>
      </p:sp>
      <p:graphicFrame>
        <p:nvGraphicFramePr>
          <p:cNvPr id="7" name="Object 6"/>
          <p:cNvGraphicFramePr>
            <a:graphicFrameLocks noChangeAspect="1"/>
          </p:cNvGraphicFramePr>
          <p:nvPr/>
        </p:nvGraphicFramePr>
        <p:xfrm>
          <a:off x="4700589" y="1571626"/>
          <a:ext cx="2566987" cy="982663"/>
        </p:xfrm>
        <a:graphic>
          <a:graphicData uri="http://schemas.openxmlformats.org/presentationml/2006/ole">
            <mc:AlternateContent xmlns:mc="http://schemas.openxmlformats.org/markup-compatibility/2006">
              <mc:Choice xmlns:v="urn:schemas-microsoft-com:vml" Requires="v">
                <p:oleObj name="Equation" r:id="rId2" imgW="1028520" imgH="393480" progId="Equation.3">
                  <p:embed/>
                </p:oleObj>
              </mc:Choice>
              <mc:Fallback>
                <p:oleObj name="Equation" r:id="rId2" imgW="1028520" imgH="393480" progId="Equation.3">
                  <p:embed/>
                  <p:pic>
                    <p:nvPicPr>
                      <p:cNvPr id="7" name="Object 6"/>
                      <p:cNvPicPr>
                        <a:picLocks noChangeAspect="1" noChangeArrowheads="1"/>
                      </p:cNvPicPr>
                      <p:nvPr/>
                    </p:nvPicPr>
                    <p:blipFill>
                      <a:blip r:embed="rId3"/>
                      <a:srcRect/>
                      <a:stretch>
                        <a:fillRect/>
                      </a:stretch>
                    </p:blipFill>
                    <p:spPr bwMode="auto">
                      <a:xfrm>
                        <a:off x="4700589" y="1571626"/>
                        <a:ext cx="2566987" cy="982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731" name="Object 2"/>
          <p:cNvGraphicFramePr>
            <a:graphicFrameLocks noChangeAspect="1"/>
          </p:cNvGraphicFramePr>
          <p:nvPr/>
        </p:nvGraphicFramePr>
        <p:xfrm>
          <a:off x="4684714" y="3643313"/>
          <a:ext cx="2630487" cy="982662"/>
        </p:xfrm>
        <a:graphic>
          <a:graphicData uri="http://schemas.openxmlformats.org/presentationml/2006/ole">
            <mc:AlternateContent xmlns:mc="http://schemas.openxmlformats.org/markup-compatibility/2006">
              <mc:Choice xmlns:v="urn:schemas-microsoft-com:vml" Requires="v">
                <p:oleObj name="Equation" r:id="rId4" imgW="1054080" imgH="393480" progId="Equation.3">
                  <p:embed/>
                </p:oleObj>
              </mc:Choice>
              <mc:Fallback>
                <p:oleObj name="Equation" r:id="rId4" imgW="1054080" imgH="393480" progId="Equation.3">
                  <p:embed/>
                  <p:pic>
                    <p:nvPicPr>
                      <p:cNvPr id="73731" name="Object 2"/>
                      <p:cNvPicPr>
                        <a:picLocks noChangeAspect="1" noChangeArrowheads="1"/>
                      </p:cNvPicPr>
                      <p:nvPr/>
                    </p:nvPicPr>
                    <p:blipFill>
                      <a:blip r:embed="rId5"/>
                      <a:srcRect/>
                      <a:stretch>
                        <a:fillRect/>
                      </a:stretch>
                    </p:blipFill>
                    <p:spPr bwMode="auto">
                      <a:xfrm>
                        <a:off x="4684714" y="3643313"/>
                        <a:ext cx="2630487" cy="982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1871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3731"/>
                                        </p:tgtEl>
                                        <p:attrNameLst>
                                          <p:attrName>style.visibility</p:attrName>
                                        </p:attrNameLst>
                                      </p:cBhvr>
                                      <p:to>
                                        <p:strVal val="visible"/>
                                      </p:to>
                                    </p:set>
                                    <p:animEffect transition="in" filter="blinds(horizontal)">
                                      <p:cBhvr>
                                        <p:cTn id="22" dur="500"/>
                                        <p:tgtEl>
                                          <p:spTgt spid="7373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034" y="142852"/>
            <a:ext cx="7924800" cy="609600"/>
          </a:xfrm>
        </p:spPr>
        <p:txBody>
          <a:bodyPr>
            <a:normAutofit fontScale="90000"/>
          </a:bodyPr>
          <a:lstStyle/>
          <a:p>
            <a:r>
              <a:rPr lang="en-US" dirty="0"/>
              <a:t>Confusion Matrix</a:t>
            </a:r>
            <a:endParaRPr lang="ar-SA" dirty="0"/>
          </a:p>
        </p:txBody>
      </p:sp>
      <p:sp>
        <p:nvSpPr>
          <p:cNvPr id="3" name="Content Placeholder 2"/>
          <p:cNvSpPr>
            <a:spLocks noGrp="1"/>
          </p:cNvSpPr>
          <p:nvPr>
            <p:ph idx="1"/>
          </p:nvPr>
        </p:nvSpPr>
        <p:spPr>
          <a:xfrm>
            <a:off x="2166911" y="642918"/>
            <a:ext cx="7693025" cy="6000792"/>
          </a:xfrm>
        </p:spPr>
        <p:txBody>
          <a:bodyPr/>
          <a:lstStyle/>
          <a:p>
            <a:r>
              <a:rPr lang="en-US" i="1" dirty="0"/>
              <a:t>precision</a:t>
            </a:r>
            <a:r>
              <a:rPr lang="en-US" dirty="0"/>
              <a:t> (</a:t>
            </a:r>
            <a:r>
              <a:rPr lang="en-US" i="1" dirty="0"/>
              <a:t>P</a:t>
            </a:r>
            <a:r>
              <a:rPr lang="en-US" dirty="0"/>
              <a:t>) is the proportion of the predicted positive cases that were correct,</a:t>
            </a:r>
          </a:p>
          <a:p>
            <a:pPr>
              <a:buNone/>
            </a:pPr>
            <a:endParaRPr lang="en-US" dirty="0"/>
          </a:p>
          <a:p>
            <a:pPr>
              <a:buNone/>
            </a:pPr>
            <a:endParaRPr lang="en-US" dirty="0"/>
          </a:p>
          <a:p>
            <a:pPr>
              <a:buNone/>
            </a:pPr>
            <a:endParaRPr lang="en-US" dirty="0"/>
          </a:p>
          <a:p>
            <a:r>
              <a:rPr lang="en-US" dirty="0"/>
              <a:t>precision = 2/2 = 100%</a:t>
            </a:r>
          </a:p>
          <a:p>
            <a:r>
              <a:rPr lang="en-US" dirty="0"/>
              <a:t>F measure is harmonic mean of precision and recall</a:t>
            </a:r>
          </a:p>
          <a:p>
            <a:endParaRPr lang="en-US" dirty="0"/>
          </a:p>
          <a:p>
            <a:endParaRPr lang="en-US" dirty="0"/>
          </a:p>
          <a:p>
            <a:r>
              <a:rPr lang="en-US" dirty="0"/>
              <a:t>F1 = (2 * 1 * 0.667)/(1+0.667) = 0.8</a:t>
            </a:r>
          </a:p>
          <a:p>
            <a:endParaRPr lang="en-US" dirty="0"/>
          </a:p>
        </p:txBody>
      </p:sp>
      <p:graphicFrame>
        <p:nvGraphicFramePr>
          <p:cNvPr id="7" name="Object 6"/>
          <p:cNvGraphicFramePr>
            <a:graphicFrameLocks noChangeAspect="1"/>
          </p:cNvGraphicFramePr>
          <p:nvPr/>
        </p:nvGraphicFramePr>
        <p:xfrm>
          <a:off x="4462464" y="1539876"/>
          <a:ext cx="3043237" cy="1046163"/>
        </p:xfrm>
        <a:graphic>
          <a:graphicData uri="http://schemas.openxmlformats.org/presentationml/2006/ole">
            <mc:AlternateContent xmlns:mc="http://schemas.openxmlformats.org/markup-compatibility/2006">
              <mc:Choice xmlns:v="urn:schemas-microsoft-com:vml" Requires="v">
                <p:oleObj name="Equation" r:id="rId2" imgW="1218960" imgH="419040" progId="Equation.3">
                  <p:embed/>
                </p:oleObj>
              </mc:Choice>
              <mc:Fallback>
                <p:oleObj name="Equation" r:id="rId2" imgW="1218960" imgH="419040" progId="Equation.3">
                  <p:embed/>
                  <p:pic>
                    <p:nvPicPr>
                      <p:cNvPr id="7" name="Object 6"/>
                      <p:cNvPicPr>
                        <a:picLocks noChangeAspect="1" noChangeArrowheads="1"/>
                      </p:cNvPicPr>
                      <p:nvPr/>
                    </p:nvPicPr>
                    <p:blipFill>
                      <a:blip r:embed="rId3"/>
                      <a:srcRect/>
                      <a:stretch>
                        <a:fillRect/>
                      </a:stretch>
                    </p:blipFill>
                    <p:spPr bwMode="auto">
                      <a:xfrm>
                        <a:off x="4462464" y="1539876"/>
                        <a:ext cx="3043237" cy="1046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5781" name="Picture 5"/>
          <p:cNvPicPr>
            <a:picLocks noChangeAspect="1" noChangeArrowheads="1"/>
          </p:cNvPicPr>
          <p:nvPr/>
        </p:nvPicPr>
        <p:blipFill>
          <a:blip r:embed="rId4" cstate="print"/>
          <a:srcRect/>
          <a:stretch>
            <a:fillRect/>
          </a:stretch>
        </p:blipFill>
        <p:spPr bwMode="auto">
          <a:xfrm>
            <a:off x="4524365" y="4572009"/>
            <a:ext cx="3019425" cy="657225"/>
          </a:xfrm>
          <a:prstGeom prst="rect">
            <a:avLst/>
          </a:prstGeom>
          <a:noFill/>
          <a:ln w="9525">
            <a:noFill/>
            <a:miter lim="800000"/>
            <a:headEnd/>
            <a:tailEnd/>
          </a:ln>
          <a:effectLst/>
        </p:spPr>
      </p:pic>
    </p:spTree>
    <p:extLst>
      <p:ext uri="{BB962C8B-B14F-4D97-AF65-F5344CB8AC3E}">
        <p14:creationId xmlns:p14="http://schemas.microsoft.com/office/powerpoint/2010/main" val="355612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5781"/>
                                        </p:tgtEl>
                                        <p:attrNameLst>
                                          <p:attrName>style.visibility</p:attrName>
                                        </p:attrNameLst>
                                      </p:cBhvr>
                                      <p:to>
                                        <p:strVal val="visible"/>
                                      </p:to>
                                    </p:set>
                                    <p:animEffect transition="in" filter="blinds(horizontal)">
                                      <p:cBhvr>
                                        <p:cTn id="27" dur="500"/>
                                        <p:tgtEl>
                                          <p:spTgt spid="7578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fr-FR" altLang="en-US"/>
              <a:t>Cross Validation</a:t>
            </a:r>
          </a:p>
        </p:txBody>
      </p:sp>
      <p:sp>
        <p:nvSpPr>
          <p:cNvPr id="17411" name="Rectangle 3"/>
          <p:cNvSpPr>
            <a:spLocks noGrp="1" noChangeArrowheads="1"/>
          </p:cNvSpPr>
          <p:nvPr>
            <p:ph type="body" idx="1"/>
          </p:nvPr>
        </p:nvSpPr>
        <p:spPr/>
        <p:txBody>
          <a:bodyPr/>
          <a:lstStyle/>
          <a:p>
            <a:pPr eaLnBrk="1" hangingPunct="1"/>
            <a:r>
              <a:rPr lang="fr-FR" altLang="en-US"/>
              <a:t>Divide data into training set (80%) and test set (20%)</a:t>
            </a:r>
          </a:p>
          <a:p>
            <a:pPr eaLnBrk="1" hangingPunct="1"/>
            <a:r>
              <a:rPr lang="fr-FR" altLang="en-US"/>
              <a:t>Find values of parameters by using training set and calculate MSE</a:t>
            </a:r>
          </a:p>
          <a:p>
            <a:pPr eaLnBrk="1" hangingPunct="1"/>
            <a:r>
              <a:rPr lang="fr-FR" altLang="en-US"/>
              <a:t>Calculate MSE for TEST set as well</a:t>
            </a:r>
          </a:p>
          <a:p>
            <a:pPr eaLnBrk="1" hangingPunct="1"/>
            <a:r>
              <a:rPr lang="fr-FR" altLang="en-US"/>
              <a:t>If both values of MSE are approximately the same, then it is a good model</a:t>
            </a:r>
          </a:p>
          <a:p>
            <a:pPr eaLnBrk="1" hangingPunct="1"/>
            <a:endParaRPr lang="fr-FR" altLang="en-US"/>
          </a:p>
        </p:txBody>
      </p:sp>
    </p:spTree>
    <p:extLst>
      <p:ext uri="{BB962C8B-B14F-4D97-AF65-F5344CB8AC3E}">
        <p14:creationId xmlns:p14="http://schemas.microsoft.com/office/powerpoint/2010/main" val="470361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92500" lnSpcReduction="20000"/>
          </a:bodyPr>
          <a:lstStyle/>
          <a:p>
            <a:r>
              <a:rPr lang="en-US" altLang="zh-TW" dirty="0"/>
              <a:t>An overview of ML: Speaker: Yi-Fan Chang</a:t>
            </a:r>
          </a:p>
          <a:p>
            <a:r>
              <a:rPr lang="en-US" dirty="0">
                <a:latin typeface="Arial" charset="0"/>
              </a:rPr>
              <a:t>Slides:  Isabelle </a:t>
            </a:r>
            <a:r>
              <a:rPr lang="en-US" dirty="0" err="1">
                <a:latin typeface="Arial" charset="0"/>
              </a:rPr>
              <a:t>Guyon</a:t>
            </a:r>
            <a:r>
              <a:rPr lang="en-US" dirty="0">
                <a:latin typeface="Arial" charset="0"/>
              </a:rPr>
              <a:t>, Erik </a:t>
            </a:r>
            <a:r>
              <a:rPr lang="en-US" dirty="0" err="1">
                <a:latin typeface="Arial" charset="0"/>
              </a:rPr>
              <a:t>Sudderth</a:t>
            </a:r>
            <a:r>
              <a:rPr lang="en-US" dirty="0">
                <a:latin typeface="Arial" charset="0"/>
              </a:rPr>
              <a:t>, Mark </a:t>
            </a:r>
            <a:r>
              <a:rPr lang="en-US" dirty="0" err="1">
                <a:latin typeface="Arial" charset="0"/>
              </a:rPr>
              <a:t>Johnson,Derek</a:t>
            </a:r>
            <a:r>
              <a:rPr lang="en-US" dirty="0">
                <a:latin typeface="Arial" charset="0"/>
              </a:rPr>
              <a:t> </a:t>
            </a:r>
            <a:r>
              <a:rPr lang="en-US" dirty="0" err="1">
                <a:latin typeface="Arial" charset="0"/>
              </a:rPr>
              <a:t>Hoiem</a:t>
            </a:r>
            <a:r>
              <a:rPr lang="en-US" dirty="0">
                <a:latin typeface="Arial" charset="0"/>
              </a:rPr>
              <a:t>, Lana </a:t>
            </a:r>
            <a:r>
              <a:rPr lang="en-US" dirty="0" err="1">
                <a:latin typeface="Arial" charset="0"/>
              </a:rPr>
              <a:t>Lazebnik</a:t>
            </a:r>
            <a:endParaRPr lang="en-US" dirty="0">
              <a:latin typeface="Arial" charset="0"/>
            </a:endParaRPr>
          </a:p>
          <a:p>
            <a:r>
              <a:rPr lang="en-US" dirty="0">
                <a:solidFill>
                  <a:schemeClr val="bg1">
                    <a:lumMod val="65000"/>
                  </a:schemeClr>
                </a:solidFill>
                <a:latin typeface="Arial" charset="0"/>
                <a:hlinkClick r:id="rId2"/>
              </a:rPr>
              <a:t>https://www.toptal.com/machine-learning/machine-learning-theory-an-introductory-primer</a:t>
            </a:r>
            <a:endParaRPr lang="en-US" dirty="0">
              <a:solidFill>
                <a:schemeClr val="bg1">
                  <a:lumMod val="65000"/>
                </a:schemeClr>
              </a:solidFill>
              <a:latin typeface="Arial" charset="0"/>
            </a:endParaRPr>
          </a:p>
          <a:p>
            <a:pPr>
              <a:lnSpc>
                <a:spcPct val="80000"/>
              </a:lnSpc>
              <a:spcBef>
                <a:spcPct val="80000"/>
              </a:spcBef>
            </a:pPr>
            <a:r>
              <a:rPr lang="en-US" altLang="en-US" dirty="0">
                <a:latin typeface="Arial" panose="020B0604020202020204" pitchFamily="34" charset="0"/>
              </a:rPr>
              <a:t>IST 511 Information Management: Information and </a:t>
            </a:r>
            <a:r>
              <a:rPr lang="en-US" altLang="en-US" dirty="0" err="1">
                <a:latin typeface="Arial" panose="020B0604020202020204" pitchFamily="34" charset="0"/>
              </a:rPr>
              <a:t>TechnologyMachine</a:t>
            </a:r>
            <a:r>
              <a:rPr lang="en-US" altLang="en-US" dirty="0">
                <a:latin typeface="Arial" panose="020B0604020202020204" pitchFamily="34" charset="0"/>
              </a:rPr>
              <a:t> Learning, </a:t>
            </a:r>
            <a:r>
              <a:rPr lang="en-US" altLang="en-US" dirty="0">
                <a:ea typeface="ＭＳ Ｐゴシック" panose="020B0600070205080204" pitchFamily="34" charset="-128"/>
              </a:rPr>
              <a:t>Dr. C. Lee Giles, David Reese Professor, College of Information Sciences and Technology</a:t>
            </a:r>
          </a:p>
          <a:p>
            <a:pPr>
              <a:lnSpc>
                <a:spcPct val="80000"/>
              </a:lnSpc>
              <a:spcBef>
                <a:spcPct val="80000"/>
              </a:spcBef>
            </a:pPr>
            <a:r>
              <a:rPr lang="en-US" altLang="en-US" dirty="0">
                <a:ea typeface="ＭＳ Ｐゴシック" panose="020B0600070205080204" pitchFamily="34" charset="-128"/>
              </a:rPr>
              <a:t>Wikipedia</a:t>
            </a:r>
          </a:p>
          <a:p>
            <a:pPr>
              <a:lnSpc>
                <a:spcPct val="80000"/>
              </a:lnSpc>
              <a:spcBef>
                <a:spcPct val="80000"/>
              </a:spcBef>
            </a:pPr>
            <a:r>
              <a:rPr lang="en-US" dirty="0">
                <a:hlinkClick r:id="rId3"/>
              </a:rPr>
              <a:t>https://pdfs.semanticscholar.org/1c54/68ca9da39aaf7ba8850c0eafd8c86acf5c09.pdf</a:t>
            </a:r>
            <a:endParaRPr lang="en-US" altLang="en-US" dirty="0">
              <a:ea typeface="ＭＳ Ｐゴシック" panose="020B0600070205080204" pitchFamily="34" charset="-128"/>
            </a:endParaRPr>
          </a:p>
          <a:p>
            <a:endParaRPr lang="en-US" dirty="0">
              <a:solidFill>
                <a:schemeClr val="bg1">
                  <a:lumMod val="65000"/>
                </a:schemeClr>
              </a:solidFill>
              <a:latin typeface="Arial" charset="0"/>
            </a:endParaRPr>
          </a:p>
          <a:p>
            <a:endParaRPr lang="en-US" altLang="zh-TW" dirty="0"/>
          </a:p>
          <a:p>
            <a:endParaRPr lang="en-US" dirty="0"/>
          </a:p>
        </p:txBody>
      </p:sp>
    </p:spTree>
    <p:extLst>
      <p:ext uri="{BB962C8B-B14F-4D97-AF65-F5344CB8AC3E}">
        <p14:creationId xmlns:p14="http://schemas.microsoft.com/office/powerpoint/2010/main" val="10436117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8"/>
          <p:cNvSpPr>
            <a:spLocks noGrp="1" noChangeArrowheads="1"/>
          </p:cNvSpPr>
          <p:nvPr>
            <p:ph type="title"/>
          </p:nvPr>
        </p:nvSpPr>
        <p:spPr>
          <a:xfrm>
            <a:off x="1905000" y="381000"/>
            <a:ext cx="8280400" cy="533400"/>
          </a:xfrm>
        </p:spPr>
        <p:txBody>
          <a:bodyPr>
            <a:normAutofit fontScale="90000"/>
          </a:bodyPr>
          <a:lstStyle/>
          <a:p>
            <a:r>
              <a:rPr lang="en-US"/>
              <a:t>References</a:t>
            </a:r>
          </a:p>
        </p:txBody>
      </p:sp>
      <p:sp>
        <p:nvSpPr>
          <p:cNvPr id="48131" name="Rectangle 9"/>
          <p:cNvSpPr>
            <a:spLocks noGrp="1" noChangeArrowheads="1"/>
          </p:cNvSpPr>
          <p:nvPr>
            <p:ph type="body" sz="half" idx="1"/>
          </p:nvPr>
        </p:nvSpPr>
        <p:spPr>
          <a:xfrm>
            <a:off x="2209800" y="1828800"/>
            <a:ext cx="8229600" cy="5181600"/>
          </a:xfrm>
        </p:spPr>
        <p:txBody>
          <a:bodyPr/>
          <a:lstStyle/>
          <a:p>
            <a:pPr eaLnBrk="1" hangingPunct="1">
              <a:buClr>
                <a:schemeClr val="folHlink"/>
              </a:buClr>
              <a:buSzPct val="60000"/>
            </a:pPr>
            <a:r>
              <a:rPr lang="en-US" dirty="0"/>
              <a:t>Introduction to Data Mining </a:t>
            </a:r>
            <a:r>
              <a:rPr lang="en-US" sz="2400" dirty="0"/>
              <a:t>by Tan, Steinbach, Kumar (Lecture Slides)</a:t>
            </a:r>
          </a:p>
          <a:p>
            <a:pPr eaLnBrk="1" hangingPunct="1">
              <a:buClr>
                <a:schemeClr val="folHlink"/>
              </a:buClr>
              <a:buSzPct val="60000"/>
            </a:pPr>
            <a:r>
              <a:rPr lang="en-GB" sz="2400" dirty="0">
                <a:hlinkClick r:id="rId3"/>
              </a:rPr>
              <a:t>http://robotics.stanford.edu/~ronnyk/glossary.html</a:t>
            </a:r>
            <a:endParaRPr lang="en-GB" sz="2400" dirty="0"/>
          </a:p>
          <a:p>
            <a:pPr eaLnBrk="1" hangingPunct="1">
              <a:buClr>
                <a:schemeClr val="folHlink"/>
              </a:buClr>
              <a:buSzPct val="60000"/>
            </a:pPr>
            <a:r>
              <a:rPr lang="en-GB" sz="2400" dirty="0">
                <a:hlinkClick r:id="rId4"/>
              </a:rPr>
              <a:t>http://www.cs.tufts.edu/comp/135/Handouts/introduction-lecture-12-handout.pdf</a:t>
            </a:r>
            <a:endParaRPr lang="en-GB" sz="2400" dirty="0"/>
          </a:p>
          <a:p>
            <a:pPr eaLnBrk="1" hangingPunct="1">
              <a:buClr>
                <a:schemeClr val="folHlink"/>
              </a:buClr>
              <a:buSzPct val="60000"/>
            </a:pPr>
            <a:r>
              <a:rPr lang="en-US" sz="2400" dirty="0">
                <a:hlinkClick r:id="rId5"/>
              </a:rPr>
              <a:t>https://www.educative.io/</a:t>
            </a:r>
            <a:endParaRPr lang="en-GB" sz="2400" dirty="0"/>
          </a:p>
          <a:p>
            <a:pPr eaLnBrk="1" hangingPunct="1">
              <a:buClr>
                <a:schemeClr val="folHlink"/>
              </a:buClr>
              <a:buSzPct val="60000"/>
            </a:pPr>
            <a:endParaRPr lang="en-US" sz="2400" dirty="0"/>
          </a:p>
          <a:p>
            <a:endParaRPr lang="en-US" dirty="0"/>
          </a:p>
        </p:txBody>
      </p:sp>
    </p:spTree>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流程圖: 程序 177"/>
          <p:cNvSpPr/>
          <p:nvPr/>
        </p:nvSpPr>
        <p:spPr>
          <a:xfrm>
            <a:off x="7464152" y="3933056"/>
            <a:ext cx="2592288" cy="1944216"/>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 name="流程圖: 程序 159"/>
          <p:cNvSpPr/>
          <p:nvPr/>
        </p:nvSpPr>
        <p:spPr>
          <a:xfrm>
            <a:off x="4871864" y="1772816"/>
            <a:ext cx="2592288" cy="1944216"/>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流程圖: 程序 120"/>
          <p:cNvSpPr/>
          <p:nvPr/>
        </p:nvSpPr>
        <p:spPr>
          <a:xfrm>
            <a:off x="2279576" y="3904621"/>
            <a:ext cx="2592288" cy="1944216"/>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Training and testing</a:t>
            </a:r>
            <a:endParaRPr lang="zh-TW" altLang="en-US" dirty="0"/>
          </a:p>
        </p:txBody>
      </p:sp>
      <p:sp>
        <p:nvSpPr>
          <p:cNvPr id="106" name="乘號 105"/>
          <p:cNvSpPr/>
          <p:nvPr/>
        </p:nvSpPr>
        <p:spPr>
          <a:xfrm>
            <a:off x="2567608" y="4192653"/>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乘號 106"/>
          <p:cNvSpPr/>
          <p:nvPr/>
        </p:nvSpPr>
        <p:spPr>
          <a:xfrm>
            <a:off x="2783632" y="4336669"/>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乘號 107"/>
          <p:cNvSpPr/>
          <p:nvPr/>
        </p:nvSpPr>
        <p:spPr>
          <a:xfrm>
            <a:off x="2855640" y="4120645"/>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乘號 108"/>
          <p:cNvSpPr/>
          <p:nvPr/>
        </p:nvSpPr>
        <p:spPr>
          <a:xfrm>
            <a:off x="2567608" y="4408677"/>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乘號 109"/>
          <p:cNvSpPr/>
          <p:nvPr/>
        </p:nvSpPr>
        <p:spPr>
          <a:xfrm>
            <a:off x="3071664" y="4336669"/>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乘號 110"/>
          <p:cNvSpPr/>
          <p:nvPr/>
        </p:nvSpPr>
        <p:spPr>
          <a:xfrm>
            <a:off x="2999656" y="4552693"/>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乘號 111"/>
          <p:cNvSpPr/>
          <p:nvPr/>
        </p:nvSpPr>
        <p:spPr>
          <a:xfrm>
            <a:off x="2711624" y="4624701"/>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流程圖: 接點 112"/>
          <p:cNvSpPr/>
          <p:nvPr/>
        </p:nvSpPr>
        <p:spPr>
          <a:xfrm>
            <a:off x="3431704" y="4912733"/>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14" name="流程圖: 接點 113"/>
          <p:cNvSpPr/>
          <p:nvPr/>
        </p:nvSpPr>
        <p:spPr>
          <a:xfrm>
            <a:off x="3215680" y="5128757"/>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15" name="流程圖: 接點 114"/>
          <p:cNvSpPr/>
          <p:nvPr/>
        </p:nvSpPr>
        <p:spPr>
          <a:xfrm>
            <a:off x="3719736" y="4912733"/>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16" name="流程圖: 接點 115"/>
          <p:cNvSpPr/>
          <p:nvPr/>
        </p:nvSpPr>
        <p:spPr>
          <a:xfrm>
            <a:off x="3503712" y="5128757"/>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17" name="流程圖: 接點 116"/>
          <p:cNvSpPr/>
          <p:nvPr/>
        </p:nvSpPr>
        <p:spPr>
          <a:xfrm>
            <a:off x="3359696" y="5344781"/>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18" name="流程圖: 接點 117"/>
          <p:cNvSpPr/>
          <p:nvPr/>
        </p:nvSpPr>
        <p:spPr>
          <a:xfrm>
            <a:off x="3791744" y="5128757"/>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19" name="流程圖: 接點 118"/>
          <p:cNvSpPr/>
          <p:nvPr/>
        </p:nvSpPr>
        <p:spPr>
          <a:xfrm>
            <a:off x="3647728" y="5344781"/>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20" name="流程圖: 接點 119"/>
          <p:cNvSpPr/>
          <p:nvPr/>
        </p:nvSpPr>
        <p:spPr>
          <a:xfrm>
            <a:off x="3503712" y="5488797"/>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22" name="乘號 121"/>
          <p:cNvSpPr/>
          <p:nvPr/>
        </p:nvSpPr>
        <p:spPr>
          <a:xfrm>
            <a:off x="5159896" y="220486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乘號 122"/>
          <p:cNvSpPr/>
          <p:nvPr/>
        </p:nvSpPr>
        <p:spPr>
          <a:xfrm>
            <a:off x="5375920" y="234888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乘號 123"/>
          <p:cNvSpPr/>
          <p:nvPr/>
        </p:nvSpPr>
        <p:spPr>
          <a:xfrm>
            <a:off x="5303912" y="198884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乘號 124"/>
          <p:cNvSpPr/>
          <p:nvPr/>
        </p:nvSpPr>
        <p:spPr>
          <a:xfrm>
            <a:off x="5159896" y="2420888"/>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乘號 125"/>
          <p:cNvSpPr/>
          <p:nvPr/>
        </p:nvSpPr>
        <p:spPr>
          <a:xfrm>
            <a:off x="4943872" y="2420888"/>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 name="乘號 126"/>
          <p:cNvSpPr/>
          <p:nvPr/>
        </p:nvSpPr>
        <p:spPr>
          <a:xfrm>
            <a:off x="5591944" y="256490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乘號 127"/>
          <p:cNvSpPr/>
          <p:nvPr/>
        </p:nvSpPr>
        <p:spPr>
          <a:xfrm>
            <a:off x="5303912" y="2636912"/>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乘號 128"/>
          <p:cNvSpPr/>
          <p:nvPr/>
        </p:nvSpPr>
        <p:spPr>
          <a:xfrm>
            <a:off x="5807968" y="220486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 name="乘號 129"/>
          <p:cNvSpPr/>
          <p:nvPr/>
        </p:nvSpPr>
        <p:spPr>
          <a:xfrm>
            <a:off x="6168008" y="220486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 name="乘號 130"/>
          <p:cNvSpPr/>
          <p:nvPr/>
        </p:nvSpPr>
        <p:spPr>
          <a:xfrm>
            <a:off x="5951984" y="2420888"/>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 name="乘號 131"/>
          <p:cNvSpPr/>
          <p:nvPr/>
        </p:nvSpPr>
        <p:spPr>
          <a:xfrm>
            <a:off x="5951984" y="198884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 name="乘號 132"/>
          <p:cNvSpPr/>
          <p:nvPr/>
        </p:nvSpPr>
        <p:spPr>
          <a:xfrm>
            <a:off x="5663952" y="198884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 name="乘號 133"/>
          <p:cNvSpPr/>
          <p:nvPr/>
        </p:nvSpPr>
        <p:spPr>
          <a:xfrm>
            <a:off x="5447928" y="213285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 name="乘號 134"/>
          <p:cNvSpPr/>
          <p:nvPr/>
        </p:nvSpPr>
        <p:spPr>
          <a:xfrm>
            <a:off x="5663952" y="234888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乘號 135"/>
          <p:cNvSpPr/>
          <p:nvPr/>
        </p:nvSpPr>
        <p:spPr>
          <a:xfrm>
            <a:off x="4943872" y="2636912"/>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流程圖: 接點 136"/>
          <p:cNvSpPr/>
          <p:nvPr/>
        </p:nvSpPr>
        <p:spPr>
          <a:xfrm>
            <a:off x="6168008" y="278092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38" name="流程圖: 接點 137"/>
          <p:cNvSpPr/>
          <p:nvPr/>
        </p:nvSpPr>
        <p:spPr>
          <a:xfrm>
            <a:off x="5951984" y="299695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39" name="流程圖: 接點 138"/>
          <p:cNvSpPr/>
          <p:nvPr/>
        </p:nvSpPr>
        <p:spPr>
          <a:xfrm>
            <a:off x="6456040" y="278092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40" name="流程圖: 接點 139"/>
          <p:cNvSpPr/>
          <p:nvPr/>
        </p:nvSpPr>
        <p:spPr>
          <a:xfrm>
            <a:off x="6240016" y="299695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41" name="流程圖: 接點 140"/>
          <p:cNvSpPr/>
          <p:nvPr/>
        </p:nvSpPr>
        <p:spPr>
          <a:xfrm>
            <a:off x="6096000" y="321297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42" name="流程圖: 接點 141"/>
          <p:cNvSpPr/>
          <p:nvPr/>
        </p:nvSpPr>
        <p:spPr>
          <a:xfrm>
            <a:off x="6528048" y="299695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43" name="流程圖: 接點 142"/>
          <p:cNvSpPr/>
          <p:nvPr/>
        </p:nvSpPr>
        <p:spPr>
          <a:xfrm>
            <a:off x="6384032" y="321297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44" name="流程圖: 接點 143"/>
          <p:cNvSpPr/>
          <p:nvPr/>
        </p:nvSpPr>
        <p:spPr>
          <a:xfrm>
            <a:off x="6240016" y="335699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45" name="流程圖: 接點 144"/>
          <p:cNvSpPr/>
          <p:nvPr/>
        </p:nvSpPr>
        <p:spPr>
          <a:xfrm>
            <a:off x="6600056" y="263691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46" name="流程圖: 接點 145"/>
          <p:cNvSpPr/>
          <p:nvPr/>
        </p:nvSpPr>
        <p:spPr>
          <a:xfrm>
            <a:off x="6816080" y="299695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47" name="流程圖: 接點 146"/>
          <p:cNvSpPr/>
          <p:nvPr/>
        </p:nvSpPr>
        <p:spPr>
          <a:xfrm>
            <a:off x="6744072" y="314096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48" name="流程圖: 接點 147"/>
          <p:cNvSpPr/>
          <p:nvPr/>
        </p:nvSpPr>
        <p:spPr>
          <a:xfrm>
            <a:off x="6816080" y="278092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49" name="流程圖: 接點 148"/>
          <p:cNvSpPr/>
          <p:nvPr/>
        </p:nvSpPr>
        <p:spPr>
          <a:xfrm>
            <a:off x="6600056" y="328498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50" name="流程圖: 接點 149"/>
          <p:cNvSpPr/>
          <p:nvPr/>
        </p:nvSpPr>
        <p:spPr>
          <a:xfrm>
            <a:off x="5735960" y="292494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51" name="流程圖: 接點 150"/>
          <p:cNvSpPr/>
          <p:nvPr/>
        </p:nvSpPr>
        <p:spPr>
          <a:xfrm>
            <a:off x="5951984" y="335699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52" name="流程圖: 接點 151"/>
          <p:cNvSpPr/>
          <p:nvPr/>
        </p:nvSpPr>
        <p:spPr>
          <a:xfrm>
            <a:off x="5807968" y="321297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53" name="流程圖: 接點 152"/>
          <p:cNvSpPr/>
          <p:nvPr/>
        </p:nvSpPr>
        <p:spPr>
          <a:xfrm>
            <a:off x="5591944" y="306896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54" name="流程圖: 接點 153"/>
          <p:cNvSpPr/>
          <p:nvPr/>
        </p:nvSpPr>
        <p:spPr>
          <a:xfrm>
            <a:off x="6384032" y="342900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55" name="流程圖: 接點 154"/>
          <p:cNvSpPr/>
          <p:nvPr/>
        </p:nvSpPr>
        <p:spPr>
          <a:xfrm>
            <a:off x="5591944" y="335699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56" name="流程圖: 接點 155"/>
          <p:cNvSpPr/>
          <p:nvPr/>
        </p:nvSpPr>
        <p:spPr>
          <a:xfrm>
            <a:off x="6240016" y="206084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57" name="流程圖: 接點 156"/>
          <p:cNvSpPr/>
          <p:nvPr/>
        </p:nvSpPr>
        <p:spPr>
          <a:xfrm>
            <a:off x="5807968" y="256490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58" name="乘號 157"/>
          <p:cNvSpPr/>
          <p:nvPr/>
        </p:nvSpPr>
        <p:spPr>
          <a:xfrm>
            <a:off x="5735960" y="3356992"/>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 name="乘號 158"/>
          <p:cNvSpPr/>
          <p:nvPr/>
        </p:nvSpPr>
        <p:spPr>
          <a:xfrm>
            <a:off x="6600056" y="285293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 name="文字方塊 160"/>
          <p:cNvSpPr txBox="1"/>
          <p:nvPr/>
        </p:nvSpPr>
        <p:spPr>
          <a:xfrm>
            <a:off x="2804648" y="5877586"/>
            <a:ext cx="1440160" cy="707886"/>
          </a:xfrm>
          <a:prstGeom prst="rect">
            <a:avLst/>
          </a:prstGeom>
          <a:noFill/>
        </p:spPr>
        <p:txBody>
          <a:bodyPr wrap="square" rtlCol="0">
            <a:spAutoFit/>
          </a:bodyPr>
          <a:lstStyle/>
          <a:p>
            <a:r>
              <a:rPr lang="en-US" altLang="zh-TW" sz="2000" dirty="0"/>
              <a:t>Training set </a:t>
            </a:r>
            <a:r>
              <a:rPr lang="en-US" altLang="zh-TW" sz="2000" dirty="0">
                <a:solidFill>
                  <a:srgbClr val="FF0000"/>
                </a:solidFill>
              </a:rPr>
              <a:t>(observed)</a:t>
            </a:r>
            <a:endParaRPr lang="zh-TW" altLang="en-US" sz="2000" dirty="0">
              <a:solidFill>
                <a:srgbClr val="FF0000"/>
              </a:solidFill>
            </a:endParaRPr>
          </a:p>
        </p:txBody>
      </p:sp>
      <p:sp>
        <p:nvSpPr>
          <p:cNvPr id="162" name="文字方塊 161"/>
          <p:cNvSpPr txBox="1"/>
          <p:nvPr/>
        </p:nvSpPr>
        <p:spPr>
          <a:xfrm>
            <a:off x="5375920" y="3717032"/>
            <a:ext cx="1512168" cy="707886"/>
          </a:xfrm>
          <a:prstGeom prst="rect">
            <a:avLst/>
          </a:prstGeom>
          <a:noFill/>
        </p:spPr>
        <p:txBody>
          <a:bodyPr wrap="square" rtlCol="0">
            <a:spAutoFit/>
          </a:bodyPr>
          <a:lstStyle/>
          <a:p>
            <a:pPr algn="ctr"/>
            <a:r>
              <a:rPr lang="en-US" altLang="zh-TW" sz="2000" dirty="0"/>
              <a:t>Universal set</a:t>
            </a:r>
          </a:p>
          <a:p>
            <a:pPr algn="ctr"/>
            <a:r>
              <a:rPr lang="en-US" altLang="zh-TW" sz="2000" dirty="0"/>
              <a:t>(unobserved)</a:t>
            </a:r>
            <a:endParaRPr lang="zh-TW" altLang="en-US" sz="2000" dirty="0"/>
          </a:p>
        </p:txBody>
      </p:sp>
      <p:sp>
        <p:nvSpPr>
          <p:cNvPr id="163" name="乘號 162"/>
          <p:cNvSpPr/>
          <p:nvPr/>
        </p:nvSpPr>
        <p:spPr>
          <a:xfrm>
            <a:off x="7752184" y="436510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4" name="乘號 163"/>
          <p:cNvSpPr/>
          <p:nvPr/>
        </p:nvSpPr>
        <p:spPr>
          <a:xfrm>
            <a:off x="7968208" y="4077072"/>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5" name="乘號 164"/>
          <p:cNvSpPr/>
          <p:nvPr/>
        </p:nvSpPr>
        <p:spPr>
          <a:xfrm>
            <a:off x="8256240" y="414908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6" name="乘號 165"/>
          <p:cNvSpPr/>
          <p:nvPr/>
        </p:nvSpPr>
        <p:spPr>
          <a:xfrm>
            <a:off x="8616280" y="393305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7" name="乘號 166"/>
          <p:cNvSpPr/>
          <p:nvPr/>
        </p:nvSpPr>
        <p:spPr>
          <a:xfrm>
            <a:off x="8400256" y="436510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8" name="乘號 167"/>
          <p:cNvSpPr/>
          <p:nvPr/>
        </p:nvSpPr>
        <p:spPr>
          <a:xfrm>
            <a:off x="8184232" y="4581128"/>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9" name="乘號 168"/>
          <p:cNvSpPr/>
          <p:nvPr/>
        </p:nvSpPr>
        <p:spPr>
          <a:xfrm>
            <a:off x="7896200" y="465313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0" name="流程圖: 接點 169"/>
          <p:cNvSpPr/>
          <p:nvPr/>
        </p:nvSpPr>
        <p:spPr>
          <a:xfrm>
            <a:off x="8616280" y="494116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71" name="流程圖: 接點 170"/>
          <p:cNvSpPr/>
          <p:nvPr/>
        </p:nvSpPr>
        <p:spPr>
          <a:xfrm>
            <a:off x="8400256" y="515719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72" name="流程圖: 接點 171"/>
          <p:cNvSpPr/>
          <p:nvPr/>
        </p:nvSpPr>
        <p:spPr>
          <a:xfrm>
            <a:off x="8904312" y="494116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73" name="流程圖: 接點 172"/>
          <p:cNvSpPr/>
          <p:nvPr/>
        </p:nvSpPr>
        <p:spPr>
          <a:xfrm>
            <a:off x="8688288" y="515719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74" name="流程圖: 接點 173"/>
          <p:cNvSpPr/>
          <p:nvPr/>
        </p:nvSpPr>
        <p:spPr>
          <a:xfrm>
            <a:off x="8544272" y="530120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75" name="流程圖: 接點 174"/>
          <p:cNvSpPr/>
          <p:nvPr/>
        </p:nvSpPr>
        <p:spPr>
          <a:xfrm>
            <a:off x="8976320" y="515719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76" name="流程圖: 接點 175"/>
          <p:cNvSpPr/>
          <p:nvPr/>
        </p:nvSpPr>
        <p:spPr>
          <a:xfrm>
            <a:off x="8832304" y="537321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77" name="流程圖: 接點 176"/>
          <p:cNvSpPr/>
          <p:nvPr/>
        </p:nvSpPr>
        <p:spPr>
          <a:xfrm>
            <a:off x="8472264" y="551723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79" name="文字方塊 178"/>
          <p:cNvSpPr txBox="1"/>
          <p:nvPr/>
        </p:nvSpPr>
        <p:spPr>
          <a:xfrm>
            <a:off x="7986211" y="5886953"/>
            <a:ext cx="1512168" cy="707886"/>
          </a:xfrm>
          <a:prstGeom prst="rect">
            <a:avLst/>
          </a:prstGeom>
          <a:noFill/>
        </p:spPr>
        <p:txBody>
          <a:bodyPr wrap="square" rtlCol="0">
            <a:spAutoFit/>
          </a:bodyPr>
          <a:lstStyle/>
          <a:p>
            <a:pPr algn="ctr"/>
            <a:r>
              <a:rPr lang="en-US" altLang="zh-TW" sz="2000" dirty="0"/>
              <a:t>Testing set</a:t>
            </a:r>
          </a:p>
          <a:p>
            <a:pPr algn="ctr"/>
            <a:r>
              <a:rPr lang="en-US" altLang="zh-TW" sz="2000" dirty="0"/>
              <a:t>(unobserved)</a:t>
            </a:r>
            <a:endParaRPr lang="zh-TW" altLang="en-US" sz="2000" dirty="0"/>
          </a:p>
        </p:txBody>
      </p:sp>
      <p:sp>
        <p:nvSpPr>
          <p:cNvPr id="180" name="乘號 179"/>
          <p:cNvSpPr/>
          <p:nvPr/>
        </p:nvSpPr>
        <p:spPr>
          <a:xfrm>
            <a:off x="8040216" y="436510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1" name="乘號 180"/>
          <p:cNvSpPr/>
          <p:nvPr/>
        </p:nvSpPr>
        <p:spPr>
          <a:xfrm>
            <a:off x="8688288" y="414908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2" name="乘號 181"/>
          <p:cNvSpPr/>
          <p:nvPr/>
        </p:nvSpPr>
        <p:spPr>
          <a:xfrm>
            <a:off x="8976320" y="4797152"/>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3" name="乘號 182"/>
          <p:cNvSpPr/>
          <p:nvPr/>
        </p:nvSpPr>
        <p:spPr>
          <a:xfrm>
            <a:off x="8256240" y="5301208"/>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 name="流程圖: 接點 183"/>
          <p:cNvSpPr/>
          <p:nvPr/>
        </p:nvSpPr>
        <p:spPr>
          <a:xfrm>
            <a:off x="8112224" y="515719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85" name="流程圖: 接點 184"/>
          <p:cNvSpPr/>
          <p:nvPr/>
        </p:nvSpPr>
        <p:spPr>
          <a:xfrm>
            <a:off x="8112224" y="546199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86" name="流程圖: 接點 185"/>
          <p:cNvSpPr/>
          <p:nvPr/>
        </p:nvSpPr>
        <p:spPr>
          <a:xfrm>
            <a:off x="8688288" y="436510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87" name="流程圖: 接點 186"/>
          <p:cNvSpPr/>
          <p:nvPr/>
        </p:nvSpPr>
        <p:spPr>
          <a:xfrm>
            <a:off x="9048328" y="537321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cxnSp>
        <p:nvCxnSpPr>
          <p:cNvPr id="188" name="直線單箭頭接點 187"/>
          <p:cNvCxnSpPr/>
          <p:nvPr/>
        </p:nvCxnSpPr>
        <p:spPr>
          <a:xfrm flipH="1">
            <a:off x="4007768" y="2708920"/>
            <a:ext cx="720080" cy="108012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9" name="直線單箭頭接點 188"/>
          <p:cNvCxnSpPr/>
          <p:nvPr/>
        </p:nvCxnSpPr>
        <p:spPr>
          <a:xfrm>
            <a:off x="7608168" y="2708920"/>
            <a:ext cx="756086" cy="108012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90" name="直線接點 189"/>
          <p:cNvCxnSpPr/>
          <p:nvPr/>
        </p:nvCxnSpPr>
        <p:spPr>
          <a:xfrm rot="10800000" flipV="1">
            <a:off x="2423592" y="4120645"/>
            <a:ext cx="1800200" cy="129614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1" name="直線接點 190"/>
          <p:cNvCxnSpPr/>
          <p:nvPr/>
        </p:nvCxnSpPr>
        <p:spPr>
          <a:xfrm rot="10800000" flipV="1">
            <a:off x="7608168" y="4077072"/>
            <a:ext cx="1800200" cy="129614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2" name="乘號 191"/>
          <p:cNvSpPr/>
          <p:nvPr/>
        </p:nvSpPr>
        <p:spPr>
          <a:xfrm>
            <a:off x="6240016" y="2420888"/>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 name="乘號 192"/>
          <p:cNvSpPr/>
          <p:nvPr/>
        </p:nvSpPr>
        <p:spPr>
          <a:xfrm>
            <a:off x="6456040" y="2276872"/>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 name="流程圖: 接點 193"/>
          <p:cNvSpPr/>
          <p:nvPr/>
        </p:nvSpPr>
        <p:spPr>
          <a:xfrm>
            <a:off x="5447928" y="321297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95" name="流程圖: 接點 194"/>
          <p:cNvSpPr/>
          <p:nvPr/>
        </p:nvSpPr>
        <p:spPr>
          <a:xfrm>
            <a:off x="5303912" y="306896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96" name="流程圖: 接點 195"/>
          <p:cNvSpPr/>
          <p:nvPr/>
        </p:nvSpPr>
        <p:spPr>
          <a:xfrm>
            <a:off x="5375920" y="337376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97" name="乘號 196"/>
          <p:cNvSpPr/>
          <p:nvPr/>
        </p:nvSpPr>
        <p:spPr>
          <a:xfrm>
            <a:off x="8472264" y="465313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8" name="流程圖: 接點 197"/>
          <p:cNvSpPr/>
          <p:nvPr/>
        </p:nvSpPr>
        <p:spPr>
          <a:xfrm>
            <a:off x="7896200" y="515719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99" name="手繪多邊形 198"/>
          <p:cNvSpPr/>
          <p:nvPr/>
        </p:nvSpPr>
        <p:spPr>
          <a:xfrm>
            <a:off x="3007940" y="3976812"/>
            <a:ext cx="559496" cy="1741118"/>
          </a:xfrm>
          <a:custGeom>
            <a:avLst/>
            <a:gdLst>
              <a:gd name="connsiteX0" fmla="*/ 164926 w 559496"/>
              <a:gd name="connsiteY0" fmla="*/ 0 h 1741118"/>
              <a:gd name="connsiteX1" fmla="*/ 540707 w 559496"/>
              <a:gd name="connsiteY1" fmla="*/ 363255 h 1741118"/>
              <a:gd name="connsiteX2" fmla="*/ 52192 w 559496"/>
              <a:gd name="connsiteY2" fmla="*/ 1189973 h 1741118"/>
              <a:gd name="connsiteX3" fmla="*/ 227556 w 559496"/>
              <a:gd name="connsiteY3" fmla="*/ 1741118 h 1741118"/>
            </a:gdLst>
            <a:ahLst/>
            <a:cxnLst>
              <a:cxn ang="0">
                <a:pos x="connsiteX0" y="connsiteY0"/>
              </a:cxn>
              <a:cxn ang="0">
                <a:pos x="connsiteX1" y="connsiteY1"/>
              </a:cxn>
              <a:cxn ang="0">
                <a:pos x="connsiteX2" y="connsiteY2"/>
              </a:cxn>
              <a:cxn ang="0">
                <a:pos x="connsiteX3" y="connsiteY3"/>
              </a:cxn>
            </a:cxnLst>
            <a:rect l="l" t="t" r="r" b="b"/>
            <a:pathLst>
              <a:path w="559496" h="1741118">
                <a:moveTo>
                  <a:pt x="164926" y="0"/>
                </a:moveTo>
                <a:cubicBezTo>
                  <a:pt x="362211" y="82463"/>
                  <a:pt x="559496" y="164926"/>
                  <a:pt x="540707" y="363255"/>
                </a:cubicBezTo>
                <a:cubicBezTo>
                  <a:pt x="521918" y="561584"/>
                  <a:pt x="104384" y="960329"/>
                  <a:pt x="52192" y="1189973"/>
                </a:cubicBezTo>
                <a:cubicBezTo>
                  <a:pt x="0" y="1419617"/>
                  <a:pt x="113778" y="1580367"/>
                  <a:pt x="227556" y="1741118"/>
                </a:cubicBezTo>
              </a:path>
            </a:pathLst>
          </a:custGeom>
          <a:ln w="254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00" name="手繪多邊形 199"/>
          <p:cNvSpPr/>
          <p:nvPr/>
        </p:nvSpPr>
        <p:spPr>
          <a:xfrm>
            <a:off x="8112224" y="4005064"/>
            <a:ext cx="559496" cy="1741118"/>
          </a:xfrm>
          <a:custGeom>
            <a:avLst/>
            <a:gdLst>
              <a:gd name="connsiteX0" fmla="*/ 164926 w 559496"/>
              <a:gd name="connsiteY0" fmla="*/ 0 h 1741118"/>
              <a:gd name="connsiteX1" fmla="*/ 540707 w 559496"/>
              <a:gd name="connsiteY1" fmla="*/ 363255 h 1741118"/>
              <a:gd name="connsiteX2" fmla="*/ 52192 w 559496"/>
              <a:gd name="connsiteY2" fmla="*/ 1189973 h 1741118"/>
              <a:gd name="connsiteX3" fmla="*/ 227556 w 559496"/>
              <a:gd name="connsiteY3" fmla="*/ 1741118 h 1741118"/>
            </a:gdLst>
            <a:ahLst/>
            <a:cxnLst>
              <a:cxn ang="0">
                <a:pos x="connsiteX0" y="connsiteY0"/>
              </a:cxn>
              <a:cxn ang="0">
                <a:pos x="connsiteX1" y="connsiteY1"/>
              </a:cxn>
              <a:cxn ang="0">
                <a:pos x="connsiteX2" y="connsiteY2"/>
              </a:cxn>
              <a:cxn ang="0">
                <a:pos x="connsiteX3" y="connsiteY3"/>
              </a:cxn>
            </a:cxnLst>
            <a:rect l="l" t="t" r="r" b="b"/>
            <a:pathLst>
              <a:path w="559496" h="1741118">
                <a:moveTo>
                  <a:pt x="164926" y="0"/>
                </a:moveTo>
                <a:cubicBezTo>
                  <a:pt x="362211" y="82463"/>
                  <a:pt x="559496" y="164926"/>
                  <a:pt x="540707" y="363255"/>
                </a:cubicBezTo>
                <a:cubicBezTo>
                  <a:pt x="521918" y="561584"/>
                  <a:pt x="104384" y="960329"/>
                  <a:pt x="52192" y="1189973"/>
                </a:cubicBezTo>
                <a:cubicBezTo>
                  <a:pt x="0" y="1419617"/>
                  <a:pt x="113778" y="1580367"/>
                  <a:pt x="227556" y="1741118"/>
                </a:cubicBezTo>
              </a:path>
            </a:pathLst>
          </a:custGeom>
          <a:ln w="254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01" name="流程圖: 接點 200"/>
          <p:cNvSpPr/>
          <p:nvPr/>
        </p:nvSpPr>
        <p:spPr>
          <a:xfrm>
            <a:off x="7896200" y="537321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02" name="文字方塊 201"/>
          <p:cNvSpPr txBox="1"/>
          <p:nvPr/>
        </p:nvSpPr>
        <p:spPr>
          <a:xfrm>
            <a:off x="2433846" y="2852936"/>
            <a:ext cx="1872208" cy="400110"/>
          </a:xfrm>
          <a:prstGeom prst="rect">
            <a:avLst/>
          </a:prstGeom>
          <a:noFill/>
          <a:ln>
            <a:solidFill>
              <a:schemeClr val="accent1"/>
            </a:solidFill>
          </a:ln>
        </p:spPr>
        <p:txBody>
          <a:bodyPr wrap="square" rtlCol="0">
            <a:spAutoFit/>
          </a:bodyPr>
          <a:lstStyle/>
          <a:p>
            <a:r>
              <a:rPr lang="en-US" altLang="zh-TW" sz="2000" dirty="0"/>
              <a:t>Data acquisition</a:t>
            </a:r>
            <a:endParaRPr lang="zh-TW" altLang="en-US" sz="2000" dirty="0"/>
          </a:p>
        </p:txBody>
      </p:sp>
      <p:sp>
        <p:nvSpPr>
          <p:cNvPr id="203" name="文字方塊 202"/>
          <p:cNvSpPr txBox="1"/>
          <p:nvPr/>
        </p:nvSpPr>
        <p:spPr>
          <a:xfrm>
            <a:off x="8040216" y="2852936"/>
            <a:ext cx="1728192" cy="400110"/>
          </a:xfrm>
          <a:prstGeom prst="rect">
            <a:avLst/>
          </a:prstGeom>
          <a:noFill/>
          <a:ln>
            <a:solidFill>
              <a:schemeClr val="accent1"/>
            </a:solidFill>
          </a:ln>
        </p:spPr>
        <p:txBody>
          <a:bodyPr wrap="square" rtlCol="0">
            <a:spAutoFit/>
          </a:bodyPr>
          <a:lstStyle/>
          <a:p>
            <a:r>
              <a:rPr lang="en-US" altLang="zh-TW" sz="2000" dirty="0"/>
              <a:t>Practical usage</a:t>
            </a:r>
            <a:endParaRPr lang="zh-TW" altLang="en-US" sz="2000" dirty="0"/>
          </a:p>
        </p:txBody>
      </p:sp>
    </p:spTree>
    <p:extLst>
      <p:ext uri="{BB962C8B-B14F-4D97-AF65-F5344CB8AC3E}">
        <p14:creationId xmlns:p14="http://schemas.microsoft.com/office/powerpoint/2010/main" val="2292648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endParaRPr lang="en-US" altLang="en-US" dirty="0"/>
          </a:p>
        </p:txBody>
      </p:sp>
      <p:sp>
        <p:nvSpPr>
          <p:cNvPr id="3" name="Content Placeholder 2"/>
          <p:cNvSpPr>
            <a:spLocks noGrp="1"/>
          </p:cNvSpPr>
          <p:nvPr>
            <p:ph idx="1"/>
          </p:nvPr>
        </p:nvSpPr>
        <p:spPr>
          <a:xfrm>
            <a:off x="1828800" y="1600201"/>
            <a:ext cx="8610600" cy="4525963"/>
          </a:xfrm>
        </p:spPr>
        <p:txBody>
          <a:bodyPr>
            <a:normAutofit lnSpcReduction="10000"/>
          </a:bodyPr>
          <a:lstStyle/>
          <a:p>
            <a:pPr algn="ctr">
              <a:buFontTx/>
              <a:buNone/>
            </a:pPr>
            <a:r>
              <a:rPr lang="en-US" altLang="en-US" sz="6000" dirty="0">
                <a:solidFill>
                  <a:srgbClr val="0000FF"/>
                </a:solidFill>
              </a:rPr>
              <a:t>y = f(</a:t>
            </a:r>
            <a:r>
              <a:rPr lang="en-US" altLang="en-US" sz="6000" b="1" dirty="0">
                <a:solidFill>
                  <a:srgbClr val="0000FF"/>
                </a:solidFill>
              </a:rPr>
              <a:t>x</a:t>
            </a:r>
            <a:r>
              <a:rPr lang="en-US" altLang="en-US" sz="6000" dirty="0">
                <a:solidFill>
                  <a:srgbClr val="0000FF"/>
                </a:solidFill>
              </a:rPr>
              <a:t>)</a:t>
            </a:r>
          </a:p>
          <a:p>
            <a:pPr>
              <a:buFontTx/>
              <a:buNone/>
            </a:pPr>
            <a:endParaRPr lang="en-US" altLang="en-US" dirty="0"/>
          </a:p>
          <a:p>
            <a:pPr>
              <a:buFontTx/>
              <a:buNone/>
            </a:pPr>
            <a:endParaRPr lang="en-US" altLang="en-US" dirty="0"/>
          </a:p>
          <a:p>
            <a:pPr>
              <a:buFontTx/>
              <a:buNone/>
            </a:pPr>
            <a:br>
              <a:rPr lang="en-US" altLang="en-US" dirty="0"/>
            </a:br>
            <a:endParaRPr lang="en-US" altLang="en-US" dirty="0"/>
          </a:p>
          <a:p>
            <a:r>
              <a:rPr lang="en-US" altLang="en-US" sz="2400" b="1" dirty="0"/>
              <a:t>Training: </a:t>
            </a:r>
            <a:r>
              <a:rPr lang="en-US" altLang="en-US" sz="2400" dirty="0"/>
              <a:t>given a </a:t>
            </a:r>
            <a:r>
              <a:rPr lang="en-US" altLang="en-US" sz="2400" i="1" dirty="0"/>
              <a:t>training set </a:t>
            </a:r>
            <a:r>
              <a:rPr lang="en-US" altLang="en-US" sz="2400" dirty="0"/>
              <a:t>of labeled examples</a:t>
            </a:r>
            <a:r>
              <a:rPr lang="en-US" altLang="en-US" sz="2400" i="1" dirty="0"/>
              <a:t> </a:t>
            </a:r>
            <a:r>
              <a:rPr lang="en-US" altLang="en-US" sz="2400" dirty="0">
                <a:solidFill>
                  <a:srgbClr val="0000FF"/>
                </a:solidFill>
              </a:rPr>
              <a:t>{(</a:t>
            </a:r>
            <a:r>
              <a:rPr lang="en-US" altLang="en-US" sz="2400" b="1" dirty="0">
                <a:solidFill>
                  <a:srgbClr val="0000FF"/>
                </a:solidFill>
              </a:rPr>
              <a:t>x</a:t>
            </a:r>
            <a:r>
              <a:rPr lang="en-US" altLang="en-US" sz="2400" baseline="-25000" dirty="0">
                <a:solidFill>
                  <a:srgbClr val="0000FF"/>
                </a:solidFill>
              </a:rPr>
              <a:t>1</a:t>
            </a:r>
            <a:r>
              <a:rPr lang="en-US" altLang="en-US" sz="2400" dirty="0">
                <a:solidFill>
                  <a:srgbClr val="0000FF"/>
                </a:solidFill>
              </a:rPr>
              <a:t>,y</a:t>
            </a:r>
            <a:r>
              <a:rPr lang="en-US" altLang="en-US" sz="2400" baseline="-25000" dirty="0">
                <a:solidFill>
                  <a:srgbClr val="0000FF"/>
                </a:solidFill>
              </a:rPr>
              <a:t>1</a:t>
            </a:r>
            <a:r>
              <a:rPr lang="en-US" altLang="en-US" sz="2400" dirty="0">
                <a:solidFill>
                  <a:srgbClr val="0000FF"/>
                </a:solidFill>
              </a:rPr>
              <a:t>), …, (</a:t>
            </a:r>
            <a:r>
              <a:rPr lang="en-US" altLang="en-US" sz="2400" b="1" dirty="0" err="1">
                <a:solidFill>
                  <a:srgbClr val="0000FF"/>
                </a:solidFill>
              </a:rPr>
              <a:t>x</a:t>
            </a:r>
            <a:r>
              <a:rPr lang="en-US" altLang="en-US" sz="2400" baseline="-25000" dirty="0" err="1">
                <a:solidFill>
                  <a:srgbClr val="0000FF"/>
                </a:solidFill>
              </a:rPr>
              <a:t>N</a:t>
            </a:r>
            <a:r>
              <a:rPr lang="en-US" altLang="en-US" sz="2400" dirty="0" err="1">
                <a:solidFill>
                  <a:srgbClr val="0000FF"/>
                </a:solidFill>
              </a:rPr>
              <a:t>,y</a:t>
            </a:r>
            <a:r>
              <a:rPr lang="en-US" altLang="en-US" sz="2400" baseline="-25000" dirty="0" err="1">
                <a:solidFill>
                  <a:srgbClr val="0000FF"/>
                </a:solidFill>
              </a:rPr>
              <a:t>N</a:t>
            </a:r>
            <a:r>
              <a:rPr lang="en-US" altLang="en-US" sz="2400" dirty="0">
                <a:solidFill>
                  <a:srgbClr val="0000FF"/>
                </a:solidFill>
              </a:rPr>
              <a:t>)}</a:t>
            </a:r>
            <a:r>
              <a:rPr lang="en-US" altLang="en-US" sz="2400" dirty="0"/>
              <a:t>, estimate the prediction function </a:t>
            </a:r>
            <a:r>
              <a:rPr lang="en-US" altLang="en-US" sz="2400" dirty="0">
                <a:solidFill>
                  <a:srgbClr val="0000FF"/>
                </a:solidFill>
              </a:rPr>
              <a:t>f </a:t>
            </a:r>
            <a:r>
              <a:rPr lang="en-US" altLang="en-US" sz="2400" dirty="0"/>
              <a:t>by minimizing the prediction error on the training set</a:t>
            </a:r>
          </a:p>
          <a:p>
            <a:r>
              <a:rPr lang="en-US" altLang="en-US" sz="2400" b="1" dirty="0"/>
              <a:t>Testing:</a:t>
            </a:r>
            <a:r>
              <a:rPr lang="en-US" altLang="en-US" sz="2400" dirty="0"/>
              <a:t> apply </a:t>
            </a:r>
            <a:r>
              <a:rPr lang="en-US" altLang="en-US" sz="2400" dirty="0">
                <a:solidFill>
                  <a:srgbClr val="0000FF"/>
                </a:solidFill>
              </a:rPr>
              <a:t>f</a:t>
            </a:r>
            <a:r>
              <a:rPr lang="en-US" altLang="en-US" sz="2400" dirty="0"/>
              <a:t> to a never before seen </a:t>
            </a:r>
            <a:r>
              <a:rPr lang="en-US" altLang="en-US" sz="2400" i="1" dirty="0"/>
              <a:t>test example</a:t>
            </a:r>
            <a:r>
              <a:rPr lang="en-US" altLang="en-US" sz="2400" dirty="0"/>
              <a:t> </a:t>
            </a:r>
            <a:r>
              <a:rPr lang="en-US" altLang="en-US" sz="2400" b="1" dirty="0">
                <a:solidFill>
                  <a:srgbClr val="0000FF"/>
                </a:solidFill>
              </a:rPr>
              <a:t>x</a:t>
            </a:r>
            <a:r>
              <a:rPr lang="en-US" altLang="en-US" sz="2400" dirty="0"/>
              <a:t> and output the predicted value </a:t>
            </a:r>
            <a:r>
              <a:rPr lang="en-US" altLang="en-US" sz="2400" dirty="0">
                <a:solidFill>
                  <a:srgbClr val="0000FF"/>
                </a:solidFill>
              </a:rPr>
              <a:t>y = f(</a:t>
            </a:r>
            <a:r>
              <a:rPr lang="en-US" altLang="en-US" sz="2400" b="1" dirty="0">
                <a:solidFill>
                  <a:srgbClr val="0000FF"/>
                </a:solidFill>
              </a:rPr>
              <a:t>x</a:t>
            </a:r>
            <a:r>
              <a:rPr lang="en-US" altLang="en-US" sz="2400" dirty="0">
                <a:solidFill>
                  <a:srgbClr val="0000FF"/>
                </a:solidFill>
              </a:rPr>
              <a:t>)</a:t>
            </a:r>
          </a:p>
        </p:txBody>
      </p:sp>
      <p:cxnSp>
        <p:nvCxnSpPr>
          <p:cNvPr id="5" name="Straight Arrow Connector 4"/>
          <p:cNvCxnSpPr/>
          <p:nvPr/>
        </p:nvCxnSpPr>
        <p:spPr>
          <a:xfrm rot="5400000" flipH="1" flipV="1">
            <a:off x="4764088" y="2933700"/>
            <a:ext cx="684212"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flipH="1" flipV="1">
            <a:off x="5905501" y="2933701"/>
            <a:ext cx="685800" cy="31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0800000">
            <a:off x="6858000" y="2590800"/>
            <a:ext cx="914400"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255" name="TextBox 8"/>
          <p:cNvSpPr txBox="1">
            <a:spLocks noChangeArrowheads="1"/>
          </p:cNvSpPr>
          <p:nvPr/>
        </p:nvSpPr>
        <p:spPr bwMode="auto">
          <a:xfrm>
            <a:off x="4737100" y="3276600"/>
            <a:ext cx="82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output</a:t>
            </a:r>
          </a:p>
        </p:txBody>
      </p:sp>
      <p:sp>
        <p:nvSpPr>
          <p:cNvPr id="53256" name="TextBox 9"/>
          <p:cNvSpPr txBox="1">
            <a:spLocks noChangeArrowheads="1"/>
          </p:cNvSpPr>
          <p:nvPr/>
        </p:nvSpPr>
        <p:spPr bwMode="auto">
          <a:xfrm>
            <a:off x="5346700" y="3276601"/>
            <a:ext cx="1892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prediction function</a:t>
            </a:r>
          </a:p>
        </p:txBody>
      </p:sp>
      <p:sp>
        <p:nvSpPr>
          <p:cNvPr id="53257" name="TextBox 10"/>
          <p:cNvSpPr txBox="1">
            <a:spLocks noChangeArrowheads="1"/>
          </p:cNvSpPr>
          <p:nvPr/>
        </p:nvSpPr>
        <p:spPr bwMode="auto">
          <a:xfrm>
            <a:off x="7023100" y="3276601"/>
            <a:ext cx="1511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features</a:t>
            </a:r>
            <a:endParaRPr lang="en-US" altLang="en-US" sz="1800" dirty="0">
              <a:solidFill>
                <a:srgbClr val="000000"/>
              </a:solidFill>
            </a:endParaRPr>
          </a:p>
        </p:txBody>
      </p:sp>
      <p:sp>
        <p:nvSpPr>
          <p:cNvPr id="12" name="TextBox 11"/>
          <p:cNvSpPr txBox="1"/>
          <p:nvPr/>
        </p:nvSpPr>
        <p:spPr>
          <a:xfrm>
            <a:off x="8839201" y="6581776"/>
            <a:ext cx="1812925"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8980726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pPr eaLnBrk="1" hangingPunct="1"/>
            <a:endParaRPr lang="en-US" altLang="en-US"/>
          </a:p>
        </p:txBody>
      </p:sp>
      <p:sp>
        <p:nvSpPr>
          <p:cNvPr id="49155" name="Content Placeholder 2"/>
          <p:cNvSpPr>
            <a:spLocks noGrp="1"/>
          </p:cNvSpPr>
          <p:nvPr>
            <p:ph idx="1"/>
          </p:nvPr>
        </p:nvSpPr>
        <p:spPr/>
        <p:txBody>
          <a:bodyPr/>
          <a:lstStyle/>
          <a:p>
            <a:pPr eaLnBrk="1" hangingPunct="1"/>
            <a:endParaRPr lang="en-US" altLang="en-US"/>
          </a:p>
        </p:txBody>
      </p:sp>
      <p:pic>
        <p:nvPicPr>
          <p:cNvPr id="49156" name="Picture 2" descr="C:\Users\hays\Desktop\143 Computer Vision\slides\07\machine_learning_spectr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28600"/>
            <a:ext cx="9144000" cy="648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847680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Autofit/>
          </a:bodyPr>
          <a:lstStyle/>
          <a:p>
            <a:r>
              <a:rPr lang="en-US" altLang="zh-TW" sz="2400" b="1" dirty="0"/>
              <a:t>Supervised learning </a:t>
            </a:r>
            <a:r>
              <a:rPr lang="en-US" altLang="zh-TW" sz="2400" dirty="0"/>
              <a:t>(                                        )</a:t>
            </a:r>
          </a:p>
          <a:p>
            <a:pPr lvl="1"/>
            <a:r>
              <a:rPr lang="en-US" altLang="zh-TW" sz="2000" dirty="0"/>
              <a:t>Prediction</a:t>
            </a:r>
          </a:p>
          <a:p>
            <a:pPr lvl="1"/>
            <a:r>
              <a:rPr lang="en-US" altLang="zh-TW" sz="2000" dirty="0"/>
              <a:t>Classification (discrete labels), Regression (real values)</a:t>
            </a:r>
          </a:p>
          <a:p>
            <a:r>
              <a:rPr lang="en-US" altLang="zh-TW" sz="2400" b="1" dirty="0"/>
              <a:t>Unsupervised learning</a:t>
            </a:r>
            <a:r>
              <a:rPr lang="en-US" altLang="zh-TW" sz="2400" dirty="0"/>
              <a:t> (                          )</a:t>
            </a:r>
          </a:p>
          <a:p>
            <a:pPr lvl="1"/>
            <a:r>
              <a:rPr lang="en-US" altLang="zh-TW" sz="2000" dirty="0"/>
              <a:t>Clustering</a:t>
            </a:r>
          </a:p>
          <a:p>
            <a:pPr lvl="1"/>
            <a:r>
              <a:rPr lang="en-US" altLang="zh-TW" sz="2000" dirty="0"/>
              <a:t>Probability distribution estimation</a:t>
            </a:r>
          </a:p>
          <a:p>
            <a:pPr lvl="1"/>
            <a:r>
              <a:rPr lang="en-US" altLang="zh-TW" sz="2000" dirty="0"/>
              <a:t>Finding association (in features)</a:t>
            </a:r>
          </a:p>
          <a:p>
            <a:pPr lvl="1"/>
            <a:r>
              <a:rPr lang="en-US" altLang="zh-TW" sz="2000" dirty="0"/>
              <a:t>Dimension reduction </a:t>
            </a:r>
          </a:p>
          <a:p>
            <a:r>
              <a:rPr lang="en-US" altLang="zh-TW" sz="2400" b="1" dirty="0"/>
              <a:t>Semi-supervised learning</a:t>
            </a:r>
          </a:p>
          <a:p>
            <a:r>
              <a:rPr lang="en-US" altLang="zh-TW" sz="2400" b="1" dirty="0"/>
              <a:t>Reinforcement learning</a:t>
            </a:r>
          </a:p>
          <a:p>
            <a:pPr lvl="1"/>
            <a:r>
              <a:rPr lang="en-US" altLang="zh-TW" sz="2000" dirty="0"/>
              <a:t>Decision making (robot, chess machine)</a:t>
            </a:r>
          </a:p>
          <a:p>
            <a:endParaRPr lang="zh-TW" altLang="en-US" sz="2400" dirty="0"/>
          </a:p>
        </p:txBody>
      </p:sp>
      <p:sp>
        <p:nvSpPr>
          <p:cNvPr id="2" name="標題 1"/>
          <p:cNvSpPr>
            <a:spLocks noGrp="1"/>
          </p:cNvSpPr>
          <p:nvPr>
            <p:ph type="title"/>
          </p:nvPr>
        </p:nvSpPr>
        <p:spPr/>
        <p:txBody>
          <a:bodyPr>
            <a:normAutofit/>
          </a:bodyPr>
          <a:lstStyle/>
          <a:p>
            <a:r>
              <a:rPr lang="en-US" altLang="zh-TW" dirty="0"/>
              <a:t>Algorithms</a:t>
            </a:r>
            <a:endParaRPr lang="zh-TW" altLang="en-US" dirty="0"/>
          </a:p>
        </p:txBody>
      </p:sp>
      <p:pic>
        <p:nvPicPr>
          <p:cNvPr id="5" name="Picture 1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663953" y="1545358"/>
            <a:ext cx="2714625" cy="371475"/>
          </a:xfrm>
          <a:prstGeom prst="rect">
            <a:avLst/>
          </a:prstGeom>
          <a:noFill/>
        </p:spPr>
      </p:pic>
      <p:pic>
        <p:nvPicPr>
          <p:cNvPr id="6"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018634" y="2769494"/>
            <a:ext cx="1733550" cy="371475"/>
          </a:xfrm>
          <a:prstGeom prst="rect">
            <a:avLst/>
          </a:prstGeom>
          <a:noFill/>
        </p:spPr>
      </p:pic>
    </p:spTree>
    <p:extLst>
      <p:ext uri="{BB962C8B-B14F-4D97-AF65-F5344CB8AC3E}">
        <p14:creationId xmlns:p14="http://schemas.microsoft.com/office/powerpoint/2010/main" val="18125787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2240</TotalTime>
  <Words>2275</Words>
  <Application>Microsoft Office PowerPoint</Application>
  <PresentationFormat>Widescreen</PresentationFormat>
  <Paragraphs>304</Paragraphs>
  <Slides>58</Slides>
  <Notes>15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4</vt:i4>
      </vt:variant>
      <vt:variant>
        <vt:lpstr>Slide Titles</vt:lpstr>
      </vt:variant>
      <vt:variant>
        <vt:i4>58</vt:i4>
      </vt:variant>
    </vt:vector>
  </HeadingPairs>
  <TitlesOfParts>
    <vt:vector size="69" baseType="lpstr">
      <vt:lpstr>Arial</vt:lpstr>
      <vt:lpstr>Calibri</vt:lpstr>
      <vt:lpstr>Calibri Light</vt:lpstr>
      <vt:lpstr>Tahoma</vt:lpstr>
      <vt:lpstr>Verdana</vt:lpstr>
      <vt:lpstr>Wingdings</vt:lpstr>
      <vt:lpstr>Office Theme</vt:lpstr>
      <vt:lpstr>Document</vt:lpstr>
      <vt:lpstr>Visio</vt:lpstr>
      <vt:lpstr>VISIO</vt:lpstr>
      <vt:lpstr>Equation</vt:lpstr>
      <vt:lpstr>Machine Learning</vt:lpstr>
      <vt:lpstr>PowerPoint Presentation</vt:lpstr>
      <vt:lpstr>What is machine learning?</vt:lpstr>
      <vt:lpstr>Defining the Learning Task</vt:lpstr>
      <vt:lpstr>Learning system model</vt:lpstr>
      <vt:lpstr>Training and testing</vt:lpstr>
      <vt:lpstr>PowerPoint Presentation</vt:lpstr>
      <vt:lpstr>PowerPoint Presentation</vt:lpstr>
      <vt:lpstr>Algorithms</vt:lpstr>
      <vt:lpstr>Reinforcement Learning</vt:lpstr>
      <vt:lpstr>PowerPoint Presentation</vt:lpstr>
      <vt:lpstr>Reinforcement Learning</vt:lpstr>
      <vt:lpstr>PowerPoint Presentation</vt:lpstr>
      <vt:lpstr>What is Data?</vt:lpstr>
      <vt:lpstr>Attributes (field, variable, feature)</vt:lpstr>
      <vt:lpstr>Instance (example, case, record)</vt:lpstr>
      <vt:lpstr>Record Data </vt:lpstr>
      <vt:lpstr>Document Data</vt:lpstr>
      <vt:lpstr>Transaction Data</vt:lpstr>
      <vt:lpstr>Graph Data </vt:lpstr>
      <vt:lpstr>Chemical Data </vt:lpstr>
      <vt:lpstr>Ordered Data </vt:lpstr>
      <vt:lpstr>Ordered Data </vt:lpstr>
      <vt:lpstr>Ordered Data</vt:lpstr>
      <vt:lpstr>Instance Based Classifiers</vt:lpstr>
      <vt:lpstr>Instance-Based Classifiers</vt:lpstr>
      <vt:lpstr>PowerPoint Presentation</vt:lpstr>
      <vt:lpstr>Things to decide </vt:lpstr>
      <vt:lpstr>PowerPoint Presentation</vt:lpstr>
      <vt:lpstr>PowerPoint Presentation</vt:lpstr>
      <vt:lpstr>PowerPoint Presentation</vt:lpstr>
      <vt:lpstr>Training and testing</vt:lpstr>
      <vt:lpstr>PowerPoint Presentation</vt:lpstr>
      <vt:lpstr>Performance</vt:lpstr>
      <vt:lpstr>Algorithms</vt:lpstr>
      <vt:lpstr>Algorithms</vt:lpstr>
      <vt:lpstr>Machine learning structure</vt:lpstr>
      <vt:lpstr>The machine learning framework</vt:lpstr>
      <vt:lpstr>PowerPoint Presentation</vt:lpstr>
      <vt:lpstr>PowerPoint Presentation</vt:lpstr>
      <vt:lpstr>PowerPoint Presentation</vt:lpstr>
      <vt:lpstr>PowerPoint Presentation</vt:lpstr>
      <vt:lpstr>Machine learning structure</vt:lpstr>
      <vt:lpstr>Semi-supervised learning</vt:lpstr>
      <vt:lpstr>Choosing an Evaluation Metrics</vt:lpstr>
      <vt:lpstr>Confusion Matrix</vt:lpstr>
      <vt:lpstr>Choosing an Evaluation Metrics</vt:lpstr>
      <vt:lpstr>PowerPoint Presentation</vt:lpstr>
      <vt:lpstr>F- measure</vt:lpstr>
      <vt:lpstr>Choosing an Evaluation Metrics</vt:lpstr>
      <vt:lpstr>Confusion Matrix</vt:lpstr>
      <vt:lpstr>Confusion Matrix</vt:lpstr>
      <vt:lpstr>Confusion Matrix</vt:lpstr>
      <vt:lpstr>Confusion Matrix</vt:lpstr>
      <vt:lpstr>Confusion Matrix</vt:lpstr>
      <vt:lpstr>Cross Validation</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Syed Farrukh Hasan</dc:creator>
  <cp:lastModifiedBy>Farrukh</cp:lastModifiedBy>
  <cp:revision>71</cp:revision>
  <dcterms:created xsi:type="dcterms:W3CDTF">2018-10-08T07:44:03Z</dcterms:created>
  <dcterms:modified xsi:type="dcterms:W3CDTF">2023-05-09T04:38:00Z</dcterms:modified>
</cp:coreProperties>
</file>